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9"/>
  </p:notesMasterIdLst>
  <p:sldIdLst>
    <p:sldId id="256" r:id="rId2"/>
    <p:sldId id="302" r:id="rId3"/>
    <p:sldId id="257" r:id="rId4"/>
    <p:sldId id="290" r:id="rId5"/>
    <p:sldId id="291" r:id="rId6"/>
    <p:sldId id="303" r:id="rId7"/>
    <p:sldId id="292" r:id="rId8"/>
    <p:sldId id="293" r:id="rId9"/>
    <p:sldId id="294" r:id="rId10"/>
    <p:sldId id="295" r:id="rId11"/>
    <p:sldId id="296" r:id="rId12"/>
    <p:sldId id="297" r:id="rId13"/>
    <p:sldId id="304" r:id="rId14"/>
    <p:sldId id="265" r:id="rId15"/>
    <p:sldId id="305" r:id="rId16"/>
    <p:sldId id="266" r:id="rId17"/>
    <p:sldId id="281" r:id="rId18"/>
    <p:sldId id="282" r:id="rId19"/>
    <p:sldId id="269" r:id="rId20"/>
    <p:sldId id="311" r:id="rId21"/>
    <p:sldId id="310" r:id="rId22"/>
    <p:sldId id="270" r:id="rId23"/>
    <p:sldId id="271" r:id="rId24"/>
    <p:sldId id="272" r:id="rId25"/>
    <p:sldId id="273" r:id="rId26"/>
    <p:sldId id="307" r:id="rId27"/>
    <p:sldId id="274" r:id="rId28"/>
    <p:sldId id="275" r:id="rId29"/>
    <p:sldId id="283" r:id="rId30"/>
    <p:sldId id="276" r:id="rId31"/>
    <p:sldId id="277" r:id="rId32"/>
    <p:sldId id="323" r:id="rId33"/>
    <p:sldId id="300" r:id="rId34"/>
    <p:sldId id="317" r:id="rId35"/>
    <p:sldId id="322" r:id="rId36"/>
    <p:sldId id="321" r:id="rId37"/>
    <p:sldId id="278" r:id="rId38"/>
    <p:sldId id="319" r:id="rId39"/>
    <p:sldId id="320" r:id="rId40"/>
    <p:sldId id="313" r:id="rId41"/>
    <p:sldId id="312" r:id="rId42"/>
    <p:sldId id="314" r:id="rId43"/>
    <p:sldId id="315" r:id="rId44"/>
    <p:sldId id="298" r:id="rId45"/>
    <p:sldId id="299" r:id="rId46"/>
    <p:sldId id="309" r:id="rId47"/>
    <p:sldId id="301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28AB6"/>
    <a:srgbClr val="FF9933"/>
    <a:srgbClr val="FFA439"/>
    <a:srgbClr val="5E67A0"/>
    <a:srgbClr val="660066"/>
    <a:srgbClr val="FFCC99"/>
    <a:srgbClr val="A5AAC9"/>
    <a:srgbClr val="FF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9BC92-AFB3-482D-B48A-D1BEFEE57DF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BADC6D-94DD-48D4-A4F6-6DC5BFC54C3F}">
      <dgm:prSet/>
      <dgm:spPr>
        <a:solidFill>
          <a:srgbClr val="5E67A0"/>
        </a:solidFill>
      </dgm:spPr>
      <dgm:t>
        <a:bodyPr/>
        <a:lstStyle/>
        <a:p>
          <a:r>
            <a:rPr lang="fr-FR" b="1" i="1" dirty="0" err="1">
              <a:solidFill>
                <a:schemeClr val="bg1"/>
              </a:solidFill>
            </a:rPr>
            <a:t>Candidozyma</a:t>
          </a:r>
          <a:r>
            <a:rPr lang="fr-FR" b="1" i="1" dirty="0">
              <a:solidFill>
                <a:schemeClr val="bg1"/>
              </a:solidFill>
            </a:rPr>
            <a:t> </a:t>
          </a:r>
          <a:r>
            <a:rPr lang="fr-FR" b="1" i="1" dirty="0" err="1">
              <a:solidFill>
                <a:schemeClr val="bg1"/>
              </a:solidFill>
            </a:rPr>
            <a:t>auris</a:t>
          </a:r>
          <a:r>
            <a:rPr lang="tr-TR" b="1" i="1" dirty="0">
              <a:solidFill>
                <a:schemeClr val="bg1"/>
              </a:solidFill>
            </a:rPr>
            <a:t> (önceki adıyla </a:t>
          </a:r>
          <a:r>
            <a:rPr lang="tr-TR" b="1" i="1" dirty="0" err="1">
              <a:solidFill>
                <a:schemeClr val="bg1"/>
              </a:solidFill>
            </a:rPr>
            <a:t>Candida</a:t>
          </a:r>
          <a:r>
            <a:rPr lang="tr-TR" b="1" i="1" dirty="0">
              <a:solidFill>
                <a:schemeClr val="bg1"/>
              </a:solidFill>
            </a:rPr>
            <a:t> </a:t>
          </a:r>
          <a:r>
            <a:rPr lang="tr-TR" b="1" i="1" dirty="0" err="1">
              <a:solidFill>
                <a:schemeClr val="bg1"/>
              </a:solidFill>
            </a:rPr>
            <a:t>auris</a:t>
          </a:r>
          <a:r>
            <a:rPr lang="tr-TR" b="1" i="1" dirty="0">
              <a:solidFill>
                <a:schemeClr val="bg1"/>
              </a:solidFill>
            </a:rPr>
            <a:t>)</a:t>
          </a:r>
          <a:r>
            <a:rPr lang="tr-TR" dirty="0"/>
            <a:t>, genellikle birden fazla </a:t>
          </a:r>
          <a:r>
            <a:rPr lang="tr-TR" dirty="0" err="1"/>
            <a:t>antifungal</a:t>
          </a:r>
          <a:r>
            <a:rPr lang="tr-TR" dirty="0"/>
            <a:t> grubuna dirençli olabilen bir maya türüdür</a:t>
          </a:r>
          <a:endParaRPr lang="en-US" dirty="0"/>
        </a:p>
      </dgm:t>
    </dgm:pt>
    <dgm:pt modelId="{ACE7B61D-3BB4-424B-84FC-5CE9B28F3502}" type="parTrans" cxnId="{9F0EB793-B4C1-491B-9DC1-EC0C72581DC3}">
      <dgm:prSet/>
      <dgm:spPr/>
      <dgm:t>
        <a:bodyPr/>
        <a:lstStyle/>
        <a:p>
          <a:endParaRPr lang="en-US"/>
        </a:p>
      </dgm:t>
    </dgm:pt>
    <dgm:pt modelId="{DCAB9A63-5D5C-4665-B7EE-D84068B16DA6}" type="sibTrans" cxnId="{9F0EB793-B4C1-491B-9DC1-EC0C72581DC3}">
      <dgm:prSet/>
      <dgm:spPr/>
      <dgm:t>
        <a:bodyPr/>
        <a:lstStyle/>
        <a:p>
          <a:endParaRPr lang="en-US"/>
        </a:p>
      </dgm:t>
    </dgm:pt>
    <dgm:pt modelId="{EC8E9513-D507-4321-AC8F-AC68782368BE}">
      <dgm:prSet/>
      <dgm:spPr>
        <a:solidFill>
          <a:srgbClr val="FF9933"/>
        </a:solidFill>
      </dgm:spPr>
      <dgm:t>
        <a:bodyPr/>
        <a:lstStyle/>
        <a:p>
          <a:r>
            <a:rPr lang="tr-TR" i="1" dirty="0" err="1"/>
            <a:t>C.auris</a:t>
          </a:r>
          <a:r>
            <a:rPr lang="tr-TR" dirty="0"/>
            <a:t>, invaziv enfeksiyonlara neden olabilir ve ayrıca enfeksiyona neden olmadan hastalarda kolonize olabilir</a:t>
          </a:r>
          <a:endParaRPr lang="en-US" dirty="0"/>
        </a:p>
      </dgm:t>
    </dgm:pt>
    <dgm:pt modelId="{C0BC972E-CDA2-4264-B674-899180A71CEB}" type="parTrans" cxnId="{67147DBE-FD3A-4B7C-980D-2DB857933966}">
      <dgm:prSet/>
      <dgm:spPr/>
      <dgm:t>
        <a:bodyPr/>
        <a:lstStyle/>
        <a:p>
          <a:endParaRPr lang="en-US"/>
        </a:p>
      </dgm:t>
    </dgm:pt>
    <dgm:pt modelId="{338206D0-AFF6-4458-AE62-A867934BD1E3}" type="sibTrans" cxnId="{67147DBE-FD3A-4B7C-980D-2DB857933966}">
      <dgm:prSet/>
      <dgm:spPr/>
      <dgm:t>
        <a:bodyPr/>
        <a:lstStyle/>
        <a:p>
          <a:endParaRPr lang="en-US"/>
        </a:p>
      </dgm:t>
    </dgm:pt>
    <dgm:pt modelId="{518197D9-A4A6-41C9-996F-A1182BBEA407}">
      <dgm:prSet/>
      <dgm:spPr>
        <a:solidFill>
          <a:schemeClr val="accent2"/>
        </a:solidFill>
      </dgm:spPr>
      <dgm:t>
        <a:bodyPr/>
        <a:lstStyle/>
        <a:p>
          <a:r>
            <a:rPr lang="tr-TR" b="1"/>
            <a:t>Sadece klinik enfeksiyonlar tedavi edilmelidir</a:t>
          </a:r>
          <a:endParaRPr lang="en-US"/>
        </a:p>
      </dgm:t>
    </dgm:pt>
    <dgm:pt modelId="{B0093A91-F511-41FA-A266-F66ACD14E151}" type="parTrans" cxnId="{CEC372A5-24B1-471F-84C0-3A1A28CFAEBB}">
      <dgm:prSet/>
      <dgm:spPr/>
      <dgm:t>
        <a:bodyPr/>
        <a:lstStyle/>
        <a:p>
          <a:endParaRPr lang="en-US"/>
        </a:p>
      </dgm:t>
    </dgm:pt>
    <dgm:pt modelId="{FEE82A81-24B0-4EDF-8680-D73C213805ED}" type="sibTrans" cxnId="{CEC372A5-24B1-471F-84C0-3A1A28CFAEBB}">
      <dgm:prSet/>
      <dgm:spPr/>
      <dgm:t>
        <a:bodyPr/>
        <a:lstStyle/>
        <a:p>
          <a:endParaRPr lang="en-US"/>
        </a:p>
      </dgm:t>
    </dgm:pt>
    <dgm:pt modelId="{FA547F26-A85A-4F7B-A703-D4DB23A8D112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tr-TR" dirty="0">
              <a:solidFill>
                <a:srgbClr val="000000"/>
              </a:solidFill>
            </a:rPr>
            <a:t>Kolonizasyonun ortadan kaldırılmasına yönelik </a:t>
          </a:r>
          <a:r>
            <a:rPr lang="tr-TR" b="1" dirty="0" err="1">
              <a:solidFill>
                <a:srgbClr val="000000"/>
              </a:solidFill>
            </a:rPr>
            <a:t>antifungal</a:t>
          </a:r>
          <a:r>
            <a:rPr lang="tr-TR" b="1" dirty="0">
              <a:solidFill>
                <a:srgbClr val="000000"/>
              </a:solidFill>
            </a:rPr>
            <a:t> tedavi önerilmez</a:t>
          </a:r>
          <a:endParaRPr lang="en-US" dirty="0">
            <a:solidFill>
              <a:srgbClr val="000000"/>
            </a:solidFill>
          </a:endParaRPr>
        </a:p>
      </dgm:t>
    </dgm:pt>
    <dgm:pt modelId="{9A3D75D7-A8B6-4C1F-820A-05E86F177025}" type="parTrans" cxnId="{EB7DF2EF-C67F-4484-8357-696590037961}">
      <dgm:prSet/>
      <dgm:spPr/>
      <dgm:t>
        <a:bodyPr/>
        <a:lstStyle/>
        <a:p>
          <a:endParaRPr lang="en-US"/>
        </a:p>
      </dgm:t>
    </dgm:pt>
    <dgm:pt modelId="{7C2C1C4F-1B95-4AE0-A540-E4E7F15ACBA6}" type="sibTrans" cxnId="{EB7DF2EF-C67F-4484-8357-696590037961}">
      <dgm:prSet/>
      <dgm:spPr/>
      <dgm:t>
        <a:bodyPr/>
        <a:lstStyle/>
        <a:p>
          <a:endParaRPr lang="en-US"/>
        </a:p>
      </dgm:t>
    </dgm:pt>
    <dgm:pt modelId="{0318AAA8-660D-41C3-8B61-46C1A882D3FE}" type="pres">
      <dgm:prSet presAssocID="{3929BC92-AFB3-482D-B48A-D1BEFEE57DF5}" presName="linear" presStyleCnt="0">
        <dgm:presLayoutVars>
          <dgm:animLvl val="lvl"/>
          <dgm:resizeHandles val="exact"/>
        </dgm:presLayoutVars>
      </dgm:prSet>
      <dgm:spPr/>
    </dgm:pt>
    <dgm:pt modelId="{5EC47B2A-7F0A-46D0-A9D1-93FD25618C1C}" type="pres">
      <dgm:prSet presAssocID="{43BADC6D-94DD-48D4-A4F6-6DC5BFC54C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E8BAEA1-5A32-4A69-8915-D45C0226E9F6}" type="pres">
      <dgm:prSet presAssocID="{DCAB9A63-5D5C-4665-B7EE-D84068B16DA6}" presName="spacer" presStyleCnt="0"/>
      <dgm:spPr/>
    </dgm:pt>
    <dgm:pt modelId="{D476D327-E5F2-4DC7-8D23-BC1F93859295}" type="pres">
      <dgm:prSet presAssocID="{EC8E9513-D507-4321-AC8F-AC68782368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F93728-B23F-4B0E-8ECC-A6F9D8969889}" type="pres">
      <dgm:prSet presAssocID="{338206D0-AFF6-4458-AE62-A867934BD1E3}" presName="spacer" presStyleCnt="0"/>
      <dgm:spPr/>
    </dgm:pt>
    <dgm:pt modelId="{02F004EF-B9D7-4DAD-8D61-E8912D5B508D}" type="pres">
      <dgm:prSet presAssocID="{518197D9-A4A6-41C9-996F-A1182BBEA40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F7C695B-A350-494D-B677-9A2A406DBA17}" type="pres">
      <dgm:prSet presAssocID="{FEE82A81-24B0-4EDF-8680-D73C213805ED}" presName="spacer" presStyleCnt="0"/>
      <dgm:spPr/>
    </dgm:pt>
    <dgm:pt modelId="{E7B1ED00-9670-45B0-913B-AD9E81370B8E}" type="pres">
      <dgm:prSet presAssocID="{FA547F26-A85A-4F7B-A703-D4DB23A8D11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D7FA429-130A-49D7-ADC1-73D825CDD3E7}" type="presOf" srcId="{FA547F26-A85A-4F7B-A703-D4DB23A8D112}" destId="{E7B1ED00-9670-45B0-913B-AD9E81370B8E}" srcOrd="0" destOrd="0" presId="urn:microsoft.com/office/officeart/2005/8/layout/vList2"/>
    <dgm:cxn modelId="{878E4068-FC2D-4205-973A-867DA1A5464A}" type="presOf" srcId="{43BADC6D-94DD-48D4-A4F6-6DC5BFC54C3F}" destId="{5EC47B2A-7F0A-46D0-A9D1-93FD25618C1C}" srcOrd="0" destOrd="0" presId="urn:microsoft.com/office/officeart/2005/8/layout/vList2"/>
    <dgm:cxn modelId="{D1D7A26C-A27B-4227-9C7A-A0191A75C5CB}" type="presOf" srcId="{EC8E9513-D507-4321-AC8F-AC68782368BE}" destId="{D476D327-E5F2-4DC7-8D23-BC1F93859295}" srcOrd="0" destOrd="0" presId="urn:microsoft.com/office/officeart/2005/8/layout/vList2"/>
    <dgm:cxn modelId="{6B5D7275-D1A9-425E-BA96-5D68ECF2B6C9}" type="presOf" srcId="{518197D9-A4A6-41C9-996F-A1182BBEA407}" destId="{02F004EF-B9D7-4DAD-8D61-E8912D5B508D}" srcOrd="0" destOrd="0" presId="urn:microsoft.com/office/officeart/2005/8/layout/vList2"/>
    <dgm:cxn modelId="{9F0EB793-B4C1-491B-9DC1-EC0C72581DC3}" srcId="{3929BC92-AFB3-482D-B48A-D1BEFEE57DF5}" destId="{43BADC6D-94DD-48D4-A4F6-6DC5BFC54C3F}" srcOrd="0" destOrd="0" parTransId="{ACE7B61D-3BB4-424B-84FC-5CE9B28F3502}" sibTransId="{DCAB9A63-5D5C-4665-B7EE-D84068B16DA6}"/>
    <dgm:cxn modelId="{CEC372A5-24B1-471F-84C0-3A1A28CFAEBB}" srcId="{3929BC92-AFB3-482D-B48A-D1BEFEE57DF5}" destId="{518197D9-A4A6-41C9-996F-A1182BBEA407}" srcOrd="2" destOrd="0" parTransId="{B0093A91-F511-41FA-A266-F66ACD14E151}" sibTransId="{FEE82A81-24B0-4EDF-8680-D73C213805ED}"/>
    <dgm:cxn modelId="{67147DBE-FD3A-4B7C-980D-2DB857933966}" srcId="{3929BC92-AFB3-482D-B48A-D1BEFEE57DF5}" destId="{EC8E9513-D507-4321-AC8F-AC68782368BE}" srcOrd="1" destOrd="0" parTransId="{C0BC972E-CDA2-4264-B674-899180A71CEB}" sibTransId="{338206D0-AFF6-4458-AE62-A867934BD1E3}"/>
    <dgm:cxn modelId="{2CFDBDD3-B93A-4EAA-B82F-C4BB9D2097E2}" type="presOf" srcId="{3929BC92-AFB3-482D-B48A-D1BEFEE57DF5}" destId="{0318AAA8-660D-41C3-8B61-46C1A882D3FE}" srcOrd="0" destOrd="0" presId="urn:microsoft.com/office/officeart/2005/8/layout/vList2"/>
    <dgm:cxn modelId="{EB7DF2EF-C67F-4484-8357-696590037961}" srcId="{3929BC92-AFB3-482D-B48A-D1BEFEE57DF5}" destId="{FA547F26-A85A-4F7B-A703-D4DB23A8D112}" srcOrd="3" destOrd="0" parTransId="{9A3D75D7-A8B6-4C1F-820A-05E86F177025}" sibTransId="{7C2C1C4F-1B95-4AE0-A540-E4E7F15ACBA6}"/>
    <dgm:cxn modelId="{81AD8F9D-C785-4446-897C-E9CB4EFCE422}" type="presParOf" srcId="{0318AAA8-660D-41C3-8B61-46C1A882D3FE}" destId="{5EC47B2A-7F0A-46D0-A9D1-93FD25618C1C}" srcOrd="0" destOrd="0" presId="urn:microsoft.com/office/officeart/2005/8/layout/vList2"/>
    <dgm:cxn modelId="{C8D0185F-F53F-4C38-88BD-75DE812AA2CE}" type="presParOf" srcId="{0318AAA8-660D-41C3-8B61-46C1A882D3FE}" destId="{2E8BAEA1-5A32-4A69-8915-D45C0226E9F6}" srcOrd="1" destOrd="0" presId="urn:microsoft.com/office/officeart/2005/8/layout/vList2"/>
    <dgm:cxn modelId="{E08C3E66-326E-42FF-9BDB-12AD490EA685}" type="presParOf" srcId="{0318AAA8-660D-41C3-8B61-46C1A882D3FE}" destId="{D476D327-E5F2-4DC7-8D23-BC1F93859295}" srcOrd="2" destOrd="0" presId="urn:microsoft.com/office/officeart/2005/8/layout/vList2"/>
    <dgm:cxn modelId="{5CB45F1F-C895-4CD5-908F-BFA747B7AB68}" type="presParOf" srcId="{0318AAA8-660D-41C3-8B61-46C1A882D3FE}" destId="{15F93728-B23F-4B0E-8ECC-A6F9D8969889}" srcOrd="3" destOrd="0" presId="urn:microsoft.com/office/officeart/2005/8/layout/vList2"/>
    <dgm:cxn modelId="{720A4658-0CD8-4940-940A-162B6A708BD4}" type="presParOf" srcId="{0318AAA8-660D-41C3-8B61-46C1A882D3FE}" destId="{02F004EF-B9D7-4DAD-8D61-E8912D5B508D}" srcOrd="4" destOrd="0" presId="urn:microsoft.com/office/officeart/2005/8/layout/vList2"/>
    <dgm:cxn modelId="{6CC6A9EB-7BB9-4282-A90A-04B952F8615A}" type="presParOf" srcId="{0318AAA8-660D-41C3-8B61-46C1A882D3FE}" destId="{2F7C695B-A350-494D-B677-9A2A406DBA17}" srcOrd="5" destOrd="0" presId="urn:microsoft.com/office/officeart/2005/8/layout/vList2"/>
    <dgm:cxn modelId="{5F3776B2-E5EC-4997-805C-7294D0BC892A}" type="presParOf" srcId="{0318AAA8-660D-41C3-8B61-46C1A882D3FE}" destId="{E7B1ED00-9670-45B0-913B-AD9E81370B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A9D4A7-C24A-45D7-9809-43F339698DC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2757BC-5C5F-4A58-A408-2760B9A4B5E4}">
      <dgm:prSet custT="1"/>
      <dgm:spPr>
        <a:solidFill>
          <a:srgbClr val="5E67A0"/>
        </a:solidFill>
      </dgm:spPr>
      <dgm:t>
        <a:bodyPr/>
        <a:lstStyle/>
        <a:p>
          <a:r>
            <a:rPr lang="tr-TR" sz="2400" dirty="0"/>
            <a:t>Enfeksiyon kontrol önlemleri </a:t>
          </a:r>
          <a:r>
            <a:rPr lang="tr-TR" sz="2400" i="1" dirty="0" err="1"/>
            <a:t>C.auris</a:t>
          </a:r>
          <a:r>
            <a:rPr lang="tr-TR" sz="2400" i="1" dirty="0"/>
            <a:t> </a:t>
          </a:r>
          <a:r>
            <a:rPr lang="tr-TR" sz="2400" dirty="0"/>
            <a:t>enfeksiyonu ve kolonizasyonu için aynıdır ve tüm yatış boyunca devam etmelidir</a:t>
          </a:r>
          <a:endParaRPr lang="en-US" sz="2400" dirty="0"/>
        </a:p>
      </dgm:t>
    </dgm:pt>
    <dgm:pt modelId="{2DC55F06-A265-4B44-98C6-646BC8020BE9}" type="parTrans" cxnId="{F753DF90-58C3-4383-8313-1A82748F6F3C}">
      <dgm:prSet/>
      <dgm:spPr/>
      <dgm:t>
        <a:bodyPr/>
        <a:lstStyle/>
        <a:p>
          <a:endParaRPr lang="en-US"/>
        </a:p>
      </dgm:t>
    </dgm:pt>
    <dgm:pt modelId="{54C60B59-FD39-4025-A9D5-1EDA6BB732A7}" type="sibTrans" cxnId="{F753DF90-58C3-4383-8313-1A82748F6F3C}">
      <dgm:prSet/>
      <dgm:spPr/>
      <dgm:t>
        <a:bodyPr/>
        <a:lstStyle/>
        <a:p>
          <a:endParaRPr lang="en-US"/>
        </a:p>
      </dgm:t>
    </dgm:pt>
    <dgm:pt modelId="{FBD7AF0C-0C5F-40B8-94F5-3A18351BA2EE}">
      <dgm:prSet custT="1"/>
      <dgm:spPr>
        <a:solidFill>
          <a:srgbClr val="FF9933"/>
        </a:solidFill>
      </dgm:spPr>
      <dgm:t>
        <a:bodyPr/>
        <a:lstStyle/>
        <a:p>
          <a:r>
            <a:rPr lang="tr-TR" sz="2400" dirty="0"/>
            <a:t>Sağlık çalışanları arasında enfeksiyon riski çok düşüktür ve kolonizasyon nadirdir</a:t>
          </a:r>
          <a:endParaRPr lang="en-US" sz="2400" dirty="0"/>
        </a:p>
      </dgm:t>
    </dgm:pt>
    <dgm:pt modelId="{90A171E8-8128-4E45-BBC1-93923E85F134}" type="parTrans" cxnId="{1A5B7B4A-96CA-4F08-9284-4617AD77A1CE}">
      <dgm:prSet/>
      <dgm:spPr/>
      <dgm:t>
        <a:bodyPr/>
        <a:lstStyle/>
        <a:p>
          <a:endParaRPr lang="en-US"/>
        </a:p>
      </dgm:t>
    </dgm:pt>
    <dgm:pt modelId="{F84B8B6E-6FD1-4820-B751-75BEDAD78048}" type="sibTrans" cxnId="{1A5B7B4A-96CA-4F08-9284-4617AD77A1CE}">
      <dgm:prSet/>
      <dgm:spPr/>
      <dgm:t>
        <a:bodyPr/>
        <a:lstStyle/>
        <a:p>
          <a:endParaRPr lang="en-US"/>
        </a:p>
      </dgm:t>
    </dgm:pt>
    <dgm:pt modelId="{0077CEEE-8599-4B50-B920-C39F1F9B7479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tr-TR" sz="2400" i="1" dirty="0" err="1">
              <a:solidFill>
                <a:srgbClr val="000000"/>
              </a:solidFill>
            </a:rPr>
            <a:t>C.auris</a:t>
          </a:r>
          <a:r>
            <a:rPr lang="tr-TR" sz="2400" i="1" dirty="0">
              <a:solidFill>
                <a:srgbClr val="000000"/>
              </a:solidFill>
            </a:rPr>
            <a:t> </a:t>
          </a:r>
          <a:r>
            <a:rPr lang="tr-TR" sz="2400" b="1" dirty="0">
              <a:solidFill>
                <a:srgbClr val="000000"/>
              </a:solidFill>
            </a:rPr>
            <a:t>geçici olarak </a:t>
          </a:r>
          <a:r>
            <a:rPr lang="tr-TR" sz="2400" dirty="0">
              <a:solidFill>
                <a:srgbClr val="000000"/>
              </a:solidFill>
            </a:rPr>
            <a:t>sağlık çalışanlarının ellerinde ve burun deliklerinde bulunabilir</a:t>
          </a:r>
          <a:endParaRPr lang="en-US" sz="2400" dirty="0">
            <a:solidFill>
              <a:srgbClr val="000000"/>
            </a:solidFill>
          </a:endParaRPr>
        </a:p>
      </dgm:t>
    </dgm:pt>
    <dgm:pt modelId="{B58F3798-F4CD-402B-AEE0-88FC24500B48}" type="parTrans" cxnId="{3B5B1FE9-C798-4B38-A36B-384579211F8F}">
      <dgm:prSet/>
      <dgm:spPr/>
      <dgm:t>
        <a:bodyPr/>
        <a:lstStyle/>
        <a:p>
          <a:endParaRPr lang="en-US"/>
        </a:p>
      </dgm:t>
    </dgm:pt>
    <dgm:pt modelId="{B5E96C8E-60D6-43DB-A423-9DFFA233B307}" type="sibTrans" cxnId="{3B5B1FE9-C798-4B38-A36B-384579211F8F}">
      <dgm:prSet/>
      <dgm:spPr/>
      <dgm:t>
        <a:bodyPr/>
        <a:lstStyle/>
        <a:p>
          <a:endParaRPr lang="en-US"/>
        </a:p>
      </dgm:t>
    </dgm:pt>
    <dgm:pt modelId="{6E790413-D0CF-4C88-8908-3E8FA4216955}" type="pres">
      <dgm:prSet presAssocID="{87A9D4A7-C24A-45D7-9809-43F339698DCC}" presName="linear" presStyleCnt="0">
        <dgm:presLayoutVars>
          <dgm:animLvl val="lvl"/>
          <dgm:resizeHandles val="exact"/>
        </dgm:presLayoutVars>
      </dgm:prSet>
      <dgm:spPr/>
    </dgm:pt>
    <dgm:pt modelId="{4CBF41E8-5605-417C-8B7D-053AA5A9D41A}" type="pres">
      <dgm:prSet presAssocID="{A72757BC-5C5F-4A58-A408-2760B9A4B5E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1C20DB-8B00-4D17-9DF2-34FA480F6FB3}" type="pres">
      <dgm:prSet presAssocID="{54C60B59-FD39-4025-A9D5-1EDA6BB732A7}" presName="spacer" presStyleCnt="0"/>
      <dgm:spPr/>
    </dgm:pt>
    <dgm:pt modelId="{3D7CBDAE-2792-4421-A0C2-EEABD0C2E59D}" type="pres">
      <dgm:prSet presAssocID="{FBD7AF0C-0C5F-40B8-94F5-3A18351BA2EE}" presName="parentText" presStyleLbl="node1" presStyleIdx="1" presStyleCnt="3" custLinFactNeighborX="-455" custLinFactNeighborY="-32665">
        <dgm:presLayoutVars>
          <dgm:chMax val="0"/>
          <dgm:bulletEnabled val="1"/>
        </dgm:presLayoutVars>
      </dgm:prSet>
      <dgm:spPr/>
    </dgm:pt>
    <dgm:pt modelId="{2F9DE7F1-6DEC-4C2F-A35E-8A58CB50D022}" type="pres">
      <dgm:prSet presAssocID="{F84B8B6E-6FD1-4820-B751-75BEDAD78048}" presName="spacer" presStyleCnt="0"/>
      <dgm:spPr/>
    </dgm:pt>
    <dgm:pt modelId="{B5190487-18D0-4064-8C89-23FB5A9064E2}" type="pres">
      <dgm:prSet presAssocID="{0077CEEE-8599-4B50-B920-C39F1F9B747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A34560F-98C1-4D14-A32B-C8DAEA7AD50E}" type="presOf" srcId="{87A9D4A7-C24A-45D7-9809-43F339698DCC}" destId="{6E790413-D0CF-4C88-8908-3E8FA4216955}" srcOrd="0" destOrd="0" presId="urn:microsoft.com/office/officeart/2005/8/layout/vList2"/>
    <dgm:cxn modelId="{E226BA65-2482-4327-A736-2B2A0A404303}" type="presOf" srcId="{A72757BC-5C5F-4A58-A408-2760B9A4B5E4}" destId="{4CBF41E8-5605-417C-8B7D-053AA5A9D41A}" srcOrd="0" destOrd="0" presId="urn:microsoft.com/office/officeart/2005/8/layout/vList2"/>
    <dgm:cxn modelId="{1A5B7B4A-96CA-4F08-9284-4617AD77A1CE}" srcId="{87A9D4A7-C24A-45D7-9809-43F339698DCC}" destId="{FBD7AF0C-0C5F-40B8-94F5-3A18351BA2EE}" srcOrd="1" destOrd="0" parTransId="{90A171E8-8128-4E45-BBC1-93923E85F134}" sibTransId="{F84B8B6E-6FD1-4820-B751-75BEDAD78048}"/>
    <dgm:cxn modelId="{F753DF90-58C3-4383-8313-1A82748F6F3C}" srcId="{87A9D4A7-C24A-45D7-9809-43F339698DCC}" destId="{A72757BC-5C5F-4A58-A408-2760B9A4B5E4}" srcOrd="0" destOrd="0" parTransId="{2DC55F06-A265-4B44-98C6-646BC8020BE9}" sibTransId="{54C60B59-FD39-4025-A9D5-1EDA6BB732A7}"/>
    <dgm:cxn modelId="{AFC4DADE-C447-4E49-98C4-1D34D5BCBC0D}" type="presOf" srcId="{FBD7AF0C-0C5F-40B8-94F5-3A18351BA2EE}" destId="{3D7CBDAE-2792-4421-A0C2-EEABD0C2E59D}" srcOrd="0" destOrd="0" presId="urn:microsoft.com/office/officeart/2005/8/layout/vList2"/>
    <dgm:cxn modelId="{3B5B1FE9-C798-4B38-A36B-384579211F8F}" srcId="{87A9D4A7-C24A-45D7-9809-43F339698DCC}" destId="{0077CEEE-8599-4B50-B920-C39F1F9B7479}" srcOrd="2" destOrd="0" parTransId="{B58F3798-F4CD-402B-AEE0-88FC24500B48}" sibTransId="{B5E96C8E-60D6-43DB-A423-9DFFA233B307}"/>
    <dgm:cxn modelId="{31444EF2-04D9-4863-AAB2-639152BD5814}" type="presOf" srcId="{0077CEEE-8599-4B50-B920-C39F1F9B7479}" destId="{B5190487-18D0-4064-8C89-23FB5A9064E2}" srcOrd="0" destOrd="0" presId="urn:microsoft.com/office/officeart/2005/8/layout/vList2"/>
    <dgm:cxn modelId="{56935EDD-A80C-4567-B3BA-306F5EC679F4}" type="presParOf" srcId="{6E790413-D0CF-4C88-8908-3E8FA4216955}" destId="{4CBF41E8-5605-417C-8B7D-053AA5A9D41A}" srcOrd="0" destOrd="0" presId="urn:microsoft.com/office/officeart/2005/8/layout/vList2"/>
    <dgm:cxn modelId="{696E2F09-DED6-4B33-9B5B-FF59E1AEF524}" type="presParOf" srcId="{6E790413-D0CF-4C88-8908-3E8FA4216955}" destId="{AC1C20DB-8B00-4D17-9DF2-34FA480F6FB3}" srcOrd="1" destOrd="0" presId="urn:microsoft.com/office/officeart/2005/8/layout/vList2"/>
    <dgm:cxn modelId="{11943C27-062A-4368-9799-256EE45338B0}" type="presParOf" srcId="{6E790413-D0CF-4C88-8908-3E8FA4216955}" destId="{3D7CBDAE-2792-4421-A0C2-EEABD0C2E59D}" srcOrd="2" destOrd="0" presId="urn:microsoft.com/office/officeart/2005/8/layout/vList2"/>
    <dgm:cxn modelId="{928F470E-69F5-4057-B47F-5AF0EC62B0FB}" type="presParOf" srcId="{6E790413-D0CF-4C88-8908-3E8FA4216955}" destId="{2F9DE7F1-6DEC-4C2F-A35E-8A58CB50D022}" srcOrd="3" destOrd="0" presId="urn:microsoft.com/office/officeart/2005/8/layout/vList2"/>
    <dgm:cxn modelId="{29A2178B-8B9B-4BB0-A2E0-B1AF7A144D7F}" type="presParOf" srcId="{6E790413-D0CF-4C88-8908-3E8FA4216955}" destId="{B5190487-18D0-4064-8C89-23FB5A9064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29BC92-AFB3-482D-B48A-D1BEFEE57DF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BADC6D-94DD-48D4-A4F6-6DC5BFC54C3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tr-TR" dirty="0"/>
            <a:t>Laboratuvarda tespit edilen olası veya doğrulanmış </a:t>
          </a:r>
          <a:r>
            <a:rPr lang="tr-TR" i="1" dirty="0" err="1"/>
            <a:t>C.auris</a:t>
          </a:r>
          <a:r>
            <a:rPr lang="tr-TR" i="1" dirty="0"/>
            <a:t> </a:t>
          </a:r>
          <a:r>
            <a:rPr lang="tr-TR" dirty="0"/>
            <a:t>suşları ilgili kliniğe ve enfeksiyon kontrol ekiplerine hemen bildirilmelidir</a:t>
          </a:r>
          <a:endParaRPr lang="en-US" dirty="0"/>
        </a:p>
      </dgm:t>
    </dgm:pt>
    <dgm:pt modelId="{ACE7B61D-3BB4-424B-84FC-5CE9B28F3502}" type="parTrans" cxnId="{9F0EB793-B4C1-491B-9DC1-EC0C72581DC3}">
      <dgm:prSet/>
      <dgm:spPr/>
      <dgm:t>
        <a:bodyPr/>
        <a:lstStyle/>
        <a:p>
          <a:endParaRPr lang="en-US"/>
        </a:p>
      </dgm:t>
    </dgm:pt>
    <dgm:pt modelId="{DCAB9A63-5D5C-4665-B7EE-D84068B16DA6}" type="sibTrans" cxnId="{9F0EB793-B4C1-491B-9DC1-EC0C72581DC3}">
      <dgm:prSet/>
      <dgm:spPr/>
      <dgm:t>
        <a:bodyPr/>
        <a:lstStyle/>
        <a:p>
          <a:endParaRPr lang="en-US"/>
        </a:p>
      </dgm:t>
    </dgm:pt>
    <dgm:pt modelId="{EC8E9513-D507-4321-AC8F-AC68782368BE}">
      <dgm:prSet/>
      <dgm:spPr>
        <a:solidFill>
          <a:srgbClr val="FF9933"/>
        </a:solidFill>
      </dgm:spPr>
      <dgm:t>
        <a:bodyPr/>
        <a:lstStyle/>
        <a:p>
          <a:r>
            <a:rPr lang="tr-TR" i="1" dirty="0" err="1"/>
            <a:t>C.auris'i</a:t>
          </a:r>
          <a:r>
            <a:rPr lang="tr-TR" i="1" dirty="0"/>
            <a:t> </a:t>
          </a:r>
          <a:r>
            <a:rPr lang="tr-TR" dirty="0"/>
            <a:t>diğer </a:t>
          </a:r>
          <a:r>
            <a:rPr lang="tr-TR" dirty="0" err="1"/>
            <a:t>kandida</a:t>
          </a:r>
          <a:r>
            <a:rPr lang="tr-TR" dirty="0"/>
            <a:t> türlerinden kolayca ayırt etmek için fenotipik özellikler yoktur</a:t>
          </a:r>
          <a:endParaRPr lang="en-US" dirty="0"/>
        </a:p>
      </dgm:t>
    </dgm:pt>
    <dgm:pt modelId="{C0BC972E-CDA2-4264-B674-899180A71CEB}" type="parTrans" cxnId="{67147DBE-FD3A-4B7C-980D-2DB857933966}">
      <dgm:prSet/>
      <dgm:spPr/>
      <dgm:t>
        <a:bodyPr/>
        <a:lstStyle/>
        <a:p>
          <a:endParaRPr lang="en-US"/>
        </a:p>
      </dgm:t>
    </dgm:pt>
    <dgm:pt modelId="{338206D0-AFF6-4458-AE62-A867934BD1E3}" type="sibTrans" cxnId="{67147DBE-FD3A-4B7C-980D-2DB857933966}">
      <dgm:prSet/>
      <dgm:spPr/>
      <dgm:t>
        <a:bodyPr/>
        <a:lstStyle/>
        <a:p>
          <a:endParaRPr lang="en-US"/>
        </a:p>
      </dgm:t>
    </dgm:pt>
    <dgm:pt modelId="{518197D9-A4A6-41C9-996F-A1182BBEA407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tr-TR" i="1" dirty="0" err="1">
              <a:solidFill>
                <a:srgbClr val="000000"/>
              </a:solidFill>
            </a:rPr>
            <a:t>C.auris'i</a:t>
          </a:r>
          <a:r>
            <a:rPr lang="tr-TR" i="1" dirty="0">
              <a:solidFill>
                <a:srgbClr val="000000"/>
              </a:solidFill>
            </a:rPr>
            <a:t> </a:t>
          </a:r>
          <a:r>
            <a:rPr lang="tr-TR" dirty="0">
              <a:solidFill>
                <a:srgbClr val="000000"/>
              </a:solidFill>
            </a:rPr>
            <a:t>tanımlamanın en güvenilir yolu MALDI-TOF MS’dir</a:t>
          </a:r>
          <a:endParaRPr lang="en-US" dirty="0">
            <a:solidFill>
              <a:srgbClr val="000000"/>
            </a:solidFill>
          </a:endParaRPr>
        </a:p>
      </dgm:t>
    </dgm:pt>
    <dgm:pt modelId="{B0093A91-F511-41FA-A266-F66ACD14E151}" type="parTrans" cxnId="{CEC372A5-24B1-471F-84C0-3A1A28CFAEBB}">
      <dgm:prSet/>
      <dgm:spPr/>
      <dgm:t>
        <a:bodyPr/>
        <a:lstStyle/>
        <a:p>
          <a:endParaRPr lang="en-US"/>
        </a:p>
      </dgm:t>
    </dgm:pt>
    <dgm:pt modelId="{FEE82A81-24B0-4EDF-8680-D73C213805ED}" type="sibTrans" cxnId="{CEC372A5-24B1-471F-84C0-3A1A28CFAEBB}">
      <dgm:prSet/>
      <dgm:spPr/>
      <dgm:t>
        <a:bodyPr/>
        <a:lstStyle/>
        <a:p>
          <a:endParaRPr lang="en-US"/>
        </a:p>
      </dgm:t>
    </dgm:pt>
    <dgm:pt modelId="{FA547F26-A85A-4F7B-A703-D4DB23A8D112}">
      <dgm:prSet/>
      <dgm:spPr>
        <a:solidFill>
          <a:schemeClr val="accent2"/>
        </a:solidFill>
      </dgm:spPr>
      <dgm:t>
        <a:bodyPr/>
        <a:lstStyle/>
        <a:p>
          <a:r>
            <a:rPr lang="tr-TR" dirty="0"/>
            <a:t>Kolonizasyonu tespit etmek için tercih edilen yöntem </a:t>
          </a:r>
          <a:r>
            <a:rPr lang="tr-TR" dirty="0" err="1"/>
            <a:t>real</a:t>
          </a:r>
          <a:r>
            <a:rPr lang="tr-TR" dirty="0"/>
            <a:t>-time </a:t>
          </a:r>
          <a:r>
            <a:rPr lang="tr-TR" dirty="0" err="1"/>
            <a:t>PCR'dır</a:t>
          </a:r>
          <a:endParaRPr lang="en-US" dirty="0"/>
        </a:p>
      </dgm:t>
    </dgm:pt>
    <dgm:pt modelId="{9A3D75D7-A8B6-4C1F-820A-05E86F177025}" type="parTrans" cxnId="{EB7DF2EF-C67F-4484-8357-696590037961}">
      <dgm:prSet/>
      <dgm:spPr/>
      <dgm:t>
        <a:bodyPr/>
        <a:lstStyle/>
        <a:p>
          <a:endParaRPr lang="en-US"/>
        </a:p>
      </dgm:t>
    </dgm:pt>
    <dgm:pt modelId="{7C2C1C4F-1B95-4AE0-A540-E4E7F15ACBA6}" type="sibTrans" cxnId="{EB7DF2EF-C67F-4484-8357-696590037961}">
      <dgm:prSet/>
      <dgm:spPr/>
      <dgm:t>
        <a:bodyPr/>
        <a:lstStyle/>
        <a:p>
          <a:endParaRPr lang="en-US"/>
        </a:p>
      </dgm:t>
    </dgm:pt>
    <dgm:pt modelId="{0318AAA8-660D-41C3-8B61-46C1A882D3FE}" type="pres">
      <dgm:prSet presAssocID="{3929BC92-AFB3-482D-B48A-D1BEFEE57DF5}" presName="linear" presStyleCnt="0">
        <dgm:presLayoutVars>
          <dgm:animLvl val="lvl"/>
          <dgm:resizeHandles val="exact"/>
        </dgm:presLayoutVars>
      </dgm:prSet>
      <dgm:spPr/>
    </dgm:pt>
    <dgm:pt modelId="{5EC47B2A-7F0A-46D0-A9D1-93FD25618C1C}" type="pres">
      <dgm:prSet presAssocID="{43BADC6D-94DD-48D4-A4F6-6DC5BFC54C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E8BAEA1-5A32-4A69-8915-D45C0226E9F6}" type="pres">
      <dgm:prSet presAssocID="{DCAB9A63-5D5C-4665-B7EE-D84068B16DA6}" presName="spacer" presStyleCnt="0"/>
      <dgm:spPr/>
    </dgm:pt>
    <dgm:pt modelId="{D476D327-E5F2-4DC7-8D23-BC1F93859295}" type="pres">
      <dgm:prSet presAssocID="{EC8E9513-D507-4321-AC8F-AC68782368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F93728-B23F-4B0E-8ECC-A6F9D8969889}" type="pres">
      <dgm:prSet presAssocID="{338206D0-AFF6-4458-AE62-A867934BD1E3}" presName="spacer" presStyleCnt="0"/>
      <dgm:spPr/>
    </dgm:pt>
    <dgm:pt modelId="{02F004EF-B9D7-4DAD-8D61-E8912D5B508D}" type="pres">
      <dgm:prSet presAssocID="{518197D9-A4A6-41C9-996F-A1182BBEA407}" presName="parentText" presStyleLbl="node1" presStyleIdx="2" presStyleCnt="4" custLinFactNeighborX="-67357" custLinFactNeighborY="-29398">
        <dgm:presLayoutVars>
          <dgm:chMax val="0"/>
          <dgm:bulletEnabled val="1"/>
        </dgm:presLayoutVars>
      </dgm:prSet>
      <dgm:spPr/>
    </dgm:pt>
    <dgm:pt modelId="{2F7C695B-A350-494D-B677-9A2A406DBA17}" type="pres">
      <dgm:prSet presAssocID="{FEE82A81-24B0-4EDF-8680-D73C213805ED}" presName="spacer" presStyleCnt="0"/>
      <dgm:spPr/>
    </dgm:pt>
    <dgm:pt modelId="{E7B1ED00-9670-45B0-913B-AD9E81370B8E}" type="pres">
      <dgm:prSet presAssocID="{FA547F26-A85A-4F7B-A703-D4DB23A8D11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D7FA429-130A-49D7-ADC1-73D825CDD3E7}" type="presOf" srcId="{FA547F26-A85A-4F7B-A703-D4DB23A8D112}" destId="{E7B1ED00-9670-45B0-913B-AD9E81370B8E}" srcOrd="0" destOrd="0" presId="urn:microsoft.com/office/officeart/2005/8/layout/vList2"/>
    <dgm:cxn modelId="{878E4068-FC2D-4205-973A-867DA1A5464A}" type="presOf" srcId="{43BADC6D-94DD-48D4-A4F6-6DC5BFC54C3F}" destId="{5EC47B2A-7F0A-46D0-A9D1-93FD25618C1C}" srcOrd="0" destOrd="0" presId="urn:microsoft.com/office/officeart/2005/8/layout/vList2"/>
    <dgm:cxn modelId="{D1D7A26C-A27B-4227-9C7A-A0191A75C5CB}" type="presOf" srcId="{EC8E9513-D507-4321-AC8F-AC68782368BE}" destId="{D476D327-E5F2-4DC7-8D23-BC1F93859295}" srcOrd="0" destOrd="0" presId="urn:microsoft.com/office/officeart/2005/8/layout/vList2"/>
    <dgm:cxn modelId="{6B5D7275-D1A9-425E-BA96-5D68ECF2B6C9}" type="presOf" srcId="{518197D9-A4A6-41C9-996F-A1182BBEA407}" destId="{02F004EF-B9D7-4DAD-8D61-E8912D5B508D}" srcOrd="0" destOrd="0" presId="urn:microsoft.com/office/officeart/2005/8/layout/vList2"/>
    <dgm:cxn modelId="{9F0EB793-B4C1-491B-9DC1-EC0C72581DC3}" srcId="{3929BC92-AFB3-482D-B48A-D1BEFEE57DF5}" destId="{43BADC6D-94DD-48D4-A4F6-6DC5BFC54C3F}" srcOrd="0" destOrd="0" parTransId="{ACE7B61D-3BB4-424B-84FC-5CE9B28F3502}" sibTransId="{DCAB9A63-5D5C-4665-B7EE-D84068B16DA6}"/>
    <dgm:cxn modelId="{CEC372A5-24B1-471F-84C0-3A1A28CFAEBB}" srcId="{3929BC92-AFB3-482D-B48A-D1BEFEE57DF5}" destId="{518197D9-A4A6-41C9-996F-A1182BBEA407}" srcOrd="2" destOrd="0" parTransId="{B0093A91-F511-41FA-A266-F66ACD14E151}" sibTransId="{FEE82A81-24B0-4EDF-8680-D73C213805ED}"/>
    <dgm:cxn modelId="{67147DBE-FD3A-4B7C-980D-2DB857933966}" srcId="{3929BC92-AFB3-482D-B48A-D1BEFEE57DF5}" destId="{EC8E9513-D507-4321-AC8F-AC68782368BE}" srcOrd="1" destOrd="0" parTransId="{C0BC972E-CDA2-4264-B674-899180A71CEB}" sibTransId="{338206D0-AFF6-4458-AE62-A867934BD1E3}"/>
    <dgm:cxn modelId="{2CFDBDD3-B93A-4EAA-B82F-C4BB9D2097E2}" type="presOf" srcId="{3929BC92-AFB3-482D-B48A-D1BEFEE57DF5}" destId="{0318AAA8-660D-41C3-8B61-46C1A882D3FE}" srcOrd="0" destOrd="0" presId="urn:microsoft.com/office/officeart/2005/8/layout/vList2"/>
    <dgm:cxn modelId="{EB7DF2EF-C67F-4484-8357-696590037961}" srcId="{3929BC92-AFB3-482D-B48A-D1BEFEE57DF5}" destId="{FA547F26-A85A-4F7B-A703-D4DB23A8D112}" srcOrd="3" destOrd="0" parTransId="{9A3D75D7-A8B6-4C1F-820A-05E86F177025}" sibTransId="{7C2C1C4F-1B95-4AE0-A540-E4E7F15ACBA6}"/>
    <dgm:cxn modelId="{81AD8F9D-C785-4446-897C-E9CB4EFCE422}" type="presParOf" srcId="{0318AAA8-660D-41C3-8B61-46C1A882D3FE}" destId="{5EC47B2A-7F0A-46D0-A9D1-93FD25618C1C}" srcOrd="0" destOrd="0" presId="urn:microsoft.com/office/officeart/2005/8/layout/vList2"/>
    <dgm:cxn modelId="{C8D0185F-F53F-4C38-88BD-75DE812AA2CE}" type="presParOf" srcId="{0318AAA8-660D-41C3-8B61-46C1A882D3FE}" destId="{2E8BAEA1-5A32-4A69-8915-D45C0226E9F6}" srcOrd="1" destOrd="0" presId="urn:microsoft.com/office/officeart/2005/8/layout/vList2"/>
    <dgm:cxn modelId="{E08C3E66-326E-42FF-9BDB-12AD490EA685}" type="presParOf" srcId="{0318AAA8-660D-41C3-8B61-46C1A882D3FE}" destId="{D476D327-E5F2-4DC7-8D23-BC1F93859295}" srcOrd="2" destOrd="0" presId="urn:microsoft.com/office/officeart/2005/8/layout/vList2"/>
    <dgm:cxn modelId="{5CB45F1F-C895-4CD5-908F-BFA747B7AB68}" type="presParOf" srcId="{0318AAA8-660D-41C3-8B61-46C1A882D3FE}" destId="{15F93728-B23F-4B0E-8ECC-A6F9D8969889}" srcOrd="3" destOrd="0" presId="urn:microsoft.com/office/officeart/2005/8/layout/vList2"/>
    <dgm:cxn modelId="{720A4658-0CD8-4940-940A-162B6A708BD4}" type="presParOf" srcId="{0318AAA8-660D-41C3-8B61-46C1A882D3FE}" destId="{02F004EF-B9D7-4DAD-8D61-E8912D5B508D}" srcOrd="4" destOrd="0" presId="urn:microsoft.com/office/officeart/2005/8/layout/vList2"/>
    <dgm:cxn modelId="{6CC6A9EB-7BB9-4282-A90A-04B952F8615A}" type="presParOf" srcId="{0318AAA8-660D-41C3-8B61-46C1A882D3FE}" destId="{2F7C695B-A350-494D-B677-9A2A406DBA17}" srcOrd="5" destOrd="0" presId="urn:microsoft.com/office/officeart/2005/8/layout/vList2"/>
    <dgm:cxn modelId="{5F3776B2-E5EC-4997-805C-7294D0BC892A}" type="presParOf" srcId="{0318AAA8-660D-41C3-8B61-46C1A882D3FE}" destId="{E7B1ED00-9670-45B0-913B-AD9E81370B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47B2A-7F0A-46D0-A9D1-93FD25618C1C}">
      <dsp:nvSpPr>
        <dsp:cNvPr id="0" name=""/>
        <dsp:cNvSpPr/>
      </dsp:nvSpPr>
      <dsp:spPr>
        <a:xfrm>
          <a:off x="0" y="34949"/>
          <a:ext cx="9132034" cy="795600"/>
        </a:xfrm>
        <a:prstGeom prst="roundRect">
          <a:avLst/>
        </a:prstGeom>
        <a:solidFill>
          <a:srgbClr val="5E67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i="1" kern="1200" dirty="0" err="1">
              <a:solidFill>
                <a:schemeClr val="bg1"/>
              </a:solidFill>
            </a:rPr>
            <a:t>Candidozyma</a:t>
          </a:r>
          <a:r>
            <a:rPr lang="fr-FR" sz="2000" b="1" i="1" kern="1200" dirty="0">
              <a:solidFill>
                <a:schemeClr val="bg1"/>
              </a:solidFill>
            </a:rPr>
            <a:t> </a:t>
          </a:r>
          <a:r>
            <a:rPr lang="fr-FR" sz="2000" b="1" i="1" kern="1200" dirty="0" err="1">
              <a:solidFill>
                <a:schemeClr val="bg1"/>
              </a:solidFill>
            </a:rPr>
            <a:t>auris</a:t>
          </a:r>
          <a:r>
            <a:rPr lang="tr-TR" sz="2000" b="1" i="1" kern="1200" dirty="0">
              <a:solidFill>
                <a:schemeClr val="bg1"/>
              </a:solidFill>
            </a:rPr>
            <a:t> (önceki adıyla </a:t>
          </a:r>
          <a:r>
            <a:rPr lang="tr-TR" sz="2000" b="1" i="1" kern="1200" dirty="0" err="1">
              <a:solidFill>
                <a:schemeClr val="bg1"/>
              </a:solidFill>
            </a:rPr>
            <a:t>Candida</a:t>
          </a:r>
          <a:r>
            <a:rPr lang="tr-TR" sz="2000" b="1" i="1" kern="1200" dirty="0">
              <a:solidFill>
                <a:schemeClr val="bg1"/>
              </a:solidFill>
            </a:rPr>
            <a:t> </a:t>
          </a:r>
          <a:r>
            <a:rPr lang="tr-TR" sz="2000" b="1" i="1" kern="1200" dirty="0" err="1">
              <a:solidFill>
                <a:schemeClr val="bg1"/>
              </a:solidFill>
            </a:rPr>
            <a:t>auris</a:t>
          </a:r>
          <a:r>
            <a:rPr lang="tr-TR" sz="2000" b="1" i="1" kern="1200" dirty="0">
              <a:solidFill>
                <a:schemeClr val="bg1"/>
              </a:solidFill>
            </a:rPr>
            <a:t>)</a:t>
          </a:r>
          <a:r>
            <a:rPr lang="tr-TR" sz="2000" kern="1200" dirty="0"/>
            <a:t>, genellikle birden fazla </a:t>
          </a:r>
          <a:r>
            <a:rPr lang="tr-TR" sz="2000" kern="1200" dirty="0" err="1"/>
            <a:t>antifungal</a:t>
          </a:r>
          <a:r>
            <a:rPr lang="tr-TR" sz="2000" kern="1200" dirty="0"/>
            <a:t> grubuna dirençli olabilen bir maya türüdür</a:t>
          </a:r>
          <a:endParaRPr lang="en-US" sz="2000" kern="1200" dirty="0"/>
        </a:p>
      </dsp:txBody>
      <dsp:txXfrm>
        <a:off x="38838" y="73787"/>
        <a:ext cx="9054358" cy="717924"/>
      </dsp:txXfrm>
    </dsp:sp>
    <dsp:sp modelId="{D476D327-E5F2-4DC7-8D23-BC1F93859295}">
      <dsp:nvSpPr>
        <dsp:cNvPr id="0" name=""/>
        <dsp:cNvSpPr/>
      </dsp:nvSpPr>
      <dsp:spPr>
        <a:xfrm>
          <a:off x="0" y="888149"/>
          <a:ext cx="9132034" cy="795600"/>
        </a:xfrm>
        <a:prstGeom prst="roundRect">
          <a:avLst/>
        </a:prstGeom>
        <a:solidFill>
          <a:srgbClr val="FF993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i="1" kern="1200" dirty="0" err="1"/>
            <a:t>C.auris</a:t>
          </a:r>
          <a:r>
            <a:rPr lang="tr-TR" sz="2000" kern="1200" dirty="0"/>
            <a:t>, invaziv enfeksiyonlara neden olabilir ve ayrıca enfeksiyona neden olmadan hastalarda kolonize olabilir</a:t>
          </a:r>
          <a:endParaRPr lang="en-US" sz="2000" kern="1200" dirty="0"/>
        </a:p>
      </dsp:txBody>
      <dsp:txXfrm>
        <a:off x="38838" y="926987"/>
        <a:ext cx="9054358" cy="717924"/>
      </dsp:txXfrm>
    </dsp:sp>
    <dsp:sp modelId="{02F004EF-B9D7-4DAD-8D61-E8912D5B508D}">
      <dsp:nvSpPr>
        <dsp:cNvPr id="0" name=""/>
        <dsp:cNvSpPr/>
      </dsp:nvSpPr>
      <dsp:spPr>
        <a:xfrm>
          <a:off x="0" y="1741349"/>
          <a:ext cx="9132034" cy="795600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/>
            <a:t>Sadece klinik enfeksiyonlar tedavi edilmelidir</a:t>
          </a:r>
          <a:endParaRPr lang="en-US" sz="2000" kern="1200"/>
        </a:p>
      </dsp:txBody>
      <dsp:txXfrm>
        <a:off x="38838" y="1780187"/>
        <a:ext cx="9054358" cy="717924"/>
      </dsp:txXfrm>
    </dsp:sp>
    <dsp:sp modelId="{E7B1ED00-9670-45B0-913B-AD9E81370B8E}">
      <dsp:nvSpPr>
        <dsp:cNvPr id="0" name=""/>
        <dsp:cNvSpPr/>
      </dsp:nvSpPr>
      <dsp:spPr>
        <a:xfrm>
          <a:off x="0" y="2594549"/>
          <a:ext cx="9132034" cy="795600"/>
        </a:xfrm>
        <a:prstGeom prst="roundRect">
          <a:avLst/>
        </a:prstGeom>
        <a:solidFill>
          <a:schemeClr val="bg1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>
              <a:solidFill>
                <a:srgbClr val="000000"/>
              </a:solidFill>
            </a:rPr>
            <a:t>Kolonizasyonun ortadan kaldırılmasına yönelik </a:t>
          </a:r>
          <a:r>
            <a:rPr lang="tr-TR" sz="2000" b="1" kern="1200" dirty="0" err="1">
              <a:solidFill>
                <a:srgbClr val="000000"/>
              </a:solidFill>
            </a:rPr>
            <a:t>antifungal</a:t>
          </a:r>
          <a:r>
            <a:rPr lang="tr-TR" sz="2000" b="1" kern="1200" dirty="0">
              <a:solidFill>
                <a:srgbClr val="000000"/>
              </a:solidFill>
            </a:rPr>
            <a:t> tedavi önerilmez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38838" y="2633387"/>
        <a:ext cx="9054358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F41E8-5605-417C-8B7D-053AA5A9D41A}">
      <dsp:nvSpPr>
        <dsp:cNvPr id="0" name=""/>
        <dsp:cNvSpPr/>
      </dsp:nvSpPr>
      <dsp:spPr>
        <a:xfrm>
          <a:off x="0" y="16187"/>
          <a:ext cx="9982200" cy="1085760"/>
        </a:xfrm>
        <a:prstGeom prst="roundRect">
          <a:avLst/>
        </a:prstGeom>
        <a:solidFill>
          <a:srgbClr val="5E67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Enfeksiyon kontrol önlemleri </a:t>
          </a:r>
          <a:r>
            <a:rPr lang="tr-TR" sz="2400" i="1" kern="1200" dirty="0" err="1"/>
            <a:t>C.auris</a:t>
          </a:r>
          <a:r>
            <a:rPr lang="tr-TR" sz="2400" i="1" kern="1200" dirty="0"/>
            <a:t> </a:t>
          </a:r>
          <a:r>
            <a:rPr lang="tr-TR" sz="2400" kern="1200" dirty="0"/>
            <a:t>enfeksiyonu ve kolonizasyonu için aynıdır ve tüm yatış boyunca devam etmelidir</a:t>
          </a:r>
          <a:endParaRPr lang="en-US" sz="2400" kern="1200" dirty="0"/>
        </a:p>
      </dsp:txBody>
      <dsp:txXfrm>
        <a:off x="53002" y="69189"/>
        <a:ext cx="9876196" cy="979756"/>
      </dsp:txXfrm>
    </dsp:sp>
    <dsp:sp modelId="{3D7CBDAE-2792-4421-A0C2-EEABD0C2E59D}">
      <dsp:nvSpPr>
        <dsp:cNvPr id="0" name=""/>
        <dsp:cNvSpPr/>
      </dsp:nvSpPr>
      <dsp:spPr>
        <a:xfrm>
          <a:off x="0" y="1214423"/>
          <a:ext cx="9982200" cy="1085760"/>
        </a:xfrm>
        <a:prstGeom prst="roundRect">
          <a:avLst/>
        </a:prstGeom>
        <a:solidFill>
          <a:srgbClr val="FF993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Sağlık çalışanları arasında enfeksiyon riski çok düşüktür ve kolonizasyon nadirdir</a:t>
          </a:r>
          <a:endParaRPr lang="en-US" sz="2400" kern="1200" dirty="0"/>
        </a:p>
      </dsp:txBody>
      <dsp:txXfrm>
        <a:off x="53002" y="1267425"/>
        <a:ext cx="9876196" cy="979756"/>
      </dsp:txXfrm>
    </dsp:sp>
    <dsp:sp modelId="{B5190487-18D0-4064-8C89-23FB5A9064E2}">
      <dsp:nvSpPr>
        <dsp:cNvPr id="0" name=""/>
        <dsp:cNvSpPr/>
      </dsp:nvSpPr>
      <dsp:spPr>
        <a:xfrm>
          <a:off x="0" y="2521787"/>
          <a:ext cx="9982200" cy="1085760"/>
        </a:xfrm>
        <a:prstGeom prst="roundRect">
          <a:avLst/>
        </a:prstGeom>
        <a:solidFill>
          <a:schemeClr val="bg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i="1" kern="1200" dirty="0" err="1">
              <a:solidFill>
                <a:srgbClr val="000000"/>
              </a:solidFill>
            </a:rPr>
            <a:t>C.auris</a:t>
          </a:r>
          <a:r>
            <a:rPr lang="tr-TR" sz="2400" i="1" kern="1200" dirty="0">
              <a:solidFill>
                <a:srgbClr val="000000"/>
              </a:solidFill>
            </a:rPr>
            <a:t> </a:t>
          </a:r>
          <a:r>
            <a:rPr lang="tr-TR" sz="2400" b="1" kern="1200" dirty="0">
              <a:solidFill>
                <a:srgbClr val="000000"/>
              </a:solidFill>
            </a:rPr>
            <a:t>geçici olarak </a:t>
          </a:r>
          <a:r>
            <a:rPr lang="tr-TR" sz="2400" kern="1200" dirty="0">
              <a:solidFill>
                <a:srgbClr val="000000"/>
              </a:solidFill>
            </a:rPr>
            <a:t>sağlık çalışanlarının ellerinde ve burun deliklerinde bulunabilir</a:t>
          </a:r>
          <a:endParaRPr lang="en-US" sz="2400" kern="1200" dirty="0">
            <a:solidFill>
              <a:srgbClr val="000000"/>
            </a:solidFill>
          </a:endParaRPr>
        </a:p>
      </dsp:txBody>
      <dsp:txXfrm>
        <a:off x="53002" y="2574789"/>
        <a:ext cx="9876196" cy="979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47B2A-7F0A-46D0-A9D1-93FD25618C1C}">
      <dsp:nvSpPr>
        <dsp:cNvPr id="0" name=""/>
        <dsp:cNvSpPr/>
      </dsp:nvSpPr>
      <dsp:spPr>
        <a:xfrm>
          <a:off x="0" y="15733"/>
          <a:ext cx="9817834" cy="795600"/>
        </a:xfrm>
        <a:prstGeom prst="roundRect">
          <a:avLst/>
        </a:prstGeom>
        <a:solidFill>
          <a:schemeClr val="bg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Laboratuvarda tespit edilen olası veya doğrulanmış </a:t>
          </a:r>
          <a:r>
            <a:rPr lang="tr-TR" sz="2000" i="1" kern="1200" dirty="0" err="1"/>
            <a:t>C.auris</a:t>
          </a:r>
          <a:r>
            <a:rPr lang="tr-TR" sz="2000" i="1" kern="1200" dirty="0"/>
            <a:t> </a:t>
          </a:r>
          <a:r>
            <a:rPr lang="tr-TR" sz="2000" kern="1200" dirty="0"/>
            <a:t>suşları ilgili kliniğe ve enfeksiyon kontrol ekiplerine hemen bildirilmelidir</a:t>
          </a:r>
          <a:endParaRPr lang="en-US" sz="2000" kern="1200" dirty="0"/>
        </a:p>
      </dsp:txBody>
      <dsp:txXfrm>
        <a:off x="38838" y="54571"/>
        <a:ext cx="9740158" cy="717924"/>
      </dsp:txXfrm>
    </dsp:sp>
    <dsp:sp modelId="{D476D327-E5F2-4DC7-8D23-BC1F93859295}">
      <dsp:nvSpPr>
        <dsp:cNvPr id="0" name=""/>
        <dsp:cNvSpPr/>
      </dsp:nvSpPr>
      <dsp:spPr>
        <a:xfrm>
          <a:off x="0" y="868933"/>
          <a:ext cx="9817834" cy="795600"/>
        </a:xfrm>
        <a:prstGeom prst="roundRect">
          <a:avLst/>
        </a:prstGeom>
        <a:solidFill>
          <a:srgbClr val="FF993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i="1" kern="1200" dirty="0" err="1"/>
            <a:t>C.auris'i</a:t>
          </a:r>
          <a:r>
            <a:rPr lang="tr-TR" sz="2000" i="1" kern="1200" dirty="0"/>
            <a:t> </a:t>
          </a:r>
          <a:r>
            <a:rPr lang="tr-TR" sz="2000" kern="1200" dirty="0"/>
            <a:t>diğer </a:t>
          </a:r>
          <a:r>
            <a:rPr lang="tr-TR" sz="2000" kern="1200" dirty="0" err="1"/>
            <a:t>kandida</a:t>
          </a:r>
          <a:r>
            <a:rPr lang="tr-TR" sz="2000" kern="1200" dirty="0"/>
            <a:t> türlerinden kolayca ayırt etmek için fenotipik özellikler yoktur</a:t>
          </a:r>
          <a:endParaRPr lang="en-US" sz="2000" kern="1200" dirty="0"/>
        </a:p>
      </dsp:txBody>
      <dsp:txXfrm>
        <a:off x="38838" y="907771"/>
        <a:ext cx="9740158" cy="717924"/>
      </dsp:txXfrm>
    </dsp:sp>
    <dsp:sp modelId="{02F004EF-B9D7-4DAD-8D61-E8912D5B508D}">
      <dsp:nvSpPr>
        <dsp:cNvPr id="0" name=""/>
        <dsp:cNvSpPr/>
      </dsp:nvSpPr>
      <dsp:spPr>
        <a:xfrm>
          <a:off x="0" y="1705200"/>
          <a:ext cx="9817834" cy="795600"/>
        </a:xfrm>
        <a:prstGeom prst="roundRect">
          <a:avLst/>
        </a:prstGeom>
        <a:solidFill>
          <a:schemeClr val="bg1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i="1" kern="1200" dirty="0" err="1">
              <a:solidFill>
                <a:srgbClr val="000000"/>
              </a:solidFill>
            </a:rPr>
            <a:t>C.auris'i</a:t>
          </a:r>
          <a:r>
            <a:rPr lang="tr-TR" sz="2000" i="1" kern="1200" dirty="0">
              <a:solidFill>
                <a:srgbClr val="000000"/>
              </a:solidFill>
            </a:rPr>
            <a:t> </a:t>
          </a:r>
          <a:r>
            <a:rPr lang="tr-TR" sz="2000" kern="1200" dirty="0">
              <a:solidFill>
                <a:srgbClr val="000000"/>
              </a:solidFill>
            </a:rPr>
            <a:t>tanımlamanın en güvenilir yolu MALDI-TOF MS’dir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38838" y="1744038"/>
        <a:ext cx="9740158" cy="717924"/>
      </dsp:txXfrm>
    </dsp:sp>
    <dsp:sp modelId="{E7B1ED00-9670-45B0-913B-AD9E81370B8E}">
      <dsp:nvSpPr>
        <dsp:cNvPr id="0" name=""/>
        <dsp:cNvSpPr/>
      </dsp:nvSpPr>
      <dsp:spPr>
        <a:xfrm>
          <a:off x="0" y="2575333"/>
          <a:ext cx="9817834" cy="795600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Kolonizasyonu tespit etmek için tercih edilen yöntem </a:t>
          </a:r>
          <a:r>
            <a:rPr lang="tr-TR" sz="2000" kern="1200" dirty="0" err="1"/>
            <a:t>real</a:t>
          </a:r>
          <a:r>
            <a:rPr lang="tr-TR" sz="2000" kern="1200" dirty="0"/>
            <a:t>-time </a:t>
          </a:r>
          <a:r>
            <a:rPr lang="tr-TR" sz="2000" kern="1200" dirty="0" err="1"/>
            <a:t>PCR'dır</a:t>
          </a:r>
          <a:endParaRPr lang="en-US" sz="2000" kern="1200" dirty="0"/>
        </a:p>
      </dsp:txBody>
      <dsp:txXfrm>
        <a:off x="38838" y="2614171"/>
        <a:ext cx="9740158" cy="717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A34F5-5290-483D-BF0A-FFD786CBC8F4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CA6EB-22BD-4DA8-A372-1A55F2368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60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29A5A-C31F-44A4-B83D-8C43B7450B3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29A5A-C31F-44A4-B83D-8C43B7450B3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5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9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83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50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01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56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86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66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92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66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69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2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63A697-B6D2-413C-A828-670B4DB2AE09}" type="datetimeFigureOut">
              <a:rPr lang="tr-TR" smtClean="0"/>
              <a:t>1.06.2025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76F515-80A5-400E-AEB3-F921016465E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2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qld.gov.au/__data/assets/pdf_file/0028/722827/Candida-auris-guideline.pdf" TargetMode="External"/><Relationship Id="rId2" Type="http://schemas.openxmlformats.org/officeDocument/2006/relationships/hyperlink" Target="https://www.canada.ca/content/dam/phac-aspc/documents/services/publications/diseases-conditions/candida-auris-infection-prevention-control-canadian-healthcare-settings/candida-auris-infection-prevention-control-canadian-healthcare-setting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enfeksiyon@saglik.gov.t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6083F1E-C431-69C3-782C-BE69576C02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063317" y="283460"/>
            <a:ext cx="2039841" cy="1382232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E6715032-2714-DB0C-9E8D-2B42F69B0AA3}"/>
              </a:ext>
            </a:extLst>
          </p:cNvPr>
          <p:cNvSpPr txBox="1"/>
          <p:nvPr/>
        </p:nvSpPr>
        <p:spPr>
          <a:xfrm>
            <a:off x="534536" y="1859340"/>
            <a:ext cx="11568622" cy="1569660"/>
          </a:xfrm>
          <a:prstGeom prst="rect">
            <a:avLst/>
          </a:prstGeom>
          <a:solidFill>
            <a:srgbClr val="0070C0"/>
          </a:solidFill>
          <a:ln>
            <a:solidFill>
              <a:srgbClr val="FFA439"/>
            </a:solidFill>
          </a:ln>
          <a:scene3d>
            <a:camera prst="orthographicFront"/>
            <a:lightRig rig="threePt" dir="t"/>
          </a:scene3d>
          <a:sp3d>
            <a:bevelT w="133350" h="127000"/>
            <a:bevelB w="165100" h="13335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4800" b="1" i="1" dirty="0" err="1">
                <a:solidFill>
                  <a:schemeClr val="bg1"/>
                </a:solidFill>
              </a:rPr>
              <a:t>Candidozyma</a:t>
            </a:r>
            <a:r>
              <a:rPr lang="fr-FR" sz="4800" b="1" i="1" dirty="0">
                <a:solidFill>
                  <a:schemeClr val="bg1"/>
                </a:solidFill>
              </a:rPr>
              <a:t> </a:t>
            </a:r>
            <a:r>
              <a:rPr lang="fr-FR" sz="4800" b="1" i="1" dirty="0" err="1">
                <a:solidFill>
                  <a:schemeClr val="bg1"/>
                </a:solidFill>
              </a:rPr>
              <a:t>auris</a:t>
            </a:r>
            <a:r>
              <a:rPr lang="fr-FR" sz="4800" b="1" i="1" dirty="0">
                <a:solidFill>
                  <a:schemeClr val="bg1"/>
                </a:solidFill>
              </a:rPr>
              <a:t> (Candida </a:t>
            </a:r>
            <a:r>
              <a:rPr lang="fr-FR" sz="4800" b="1" i="1" dirty="0" err="1">
                <a:solidFill>
                  <a:schemeClr val="bg1"/>
                </a:solidFill>
              </a:rPr>
              <a:t>auris</a:t>
            </a:r>
            <a:r>
              <a:rPr lang="fr-FR" sz="4800" b="1" dirty="0">
                <a:solidFill>
                  <a:schemeClr val="bg1"/>
                </a:solidFill>
              </a:rPr>
              <a:t>)</a:t>
            </a:r>
            <a:r>
              <a:rPr lang="tr-TR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tr-TR" sz="4800" b="1" dirty="0">
                <a:solidFill>
                  <a:schemeClr val="bg1"/>
                </a:solidFill>
              </a:rPr>
              <a:t>Enfeksiyon Kontrol Önlemleri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A8DADC6-2A41-E167-F2BC-B44DA5D49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598" y="3681810"/>
            <a:ext cx="2125022" cy="22922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4BFFA10-5DA5-E9DE-CCDA-F0552A578B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1217" y="4035088"/>
            <a:ext cx="3111151" cy="19389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68BFA002-4296-0BF6-076F-1786E1B83DB4}"/>
              </a:ext>
            </a:extLst>
          </p:cNvPr>
          <p:cNvSpPr txBox="1"/>
          <p:nvPr/>
        </p:nvSpPr>
        <p:spPr>
          <a:xfrm>
            <a:off x="125834" y="6392411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>
                <a:solidFill>
                  <a:schemeClr val="bg1"/>
                </a:solidFill>
              </a:rPr>
              <a:t>V1-Mayıs 2025</a:t>
            </a:r>
          </a:p>
        </p:txBody>
      </p:sp>
      <p:pic>
        <p:nvPicPr>
          <p:cNvPr id="1026" name="Picture 2" descr="ERCİYES ÜNİVERSİTESİ SAĞLIK UYGULAMA VE ARAŞTIRMA MERKEZİ İZOLASYON  ÖNLEMLERİ VE KİŞİSEL KORUYUCU EKİPMAN UYGULAM">
            <a:extLst>
              <a:ext uri="{FF2B5EF4-FFF2-40B4-BE49-F238E27FC236}">
                <a16:creationId xmlns:a16="http://schemas.microsoft.com/office/drawing/2014/main" id="{A8CE35BC-96D7-8DD4-217E-5F9A0E9BB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380" y="3505200"/>
            <a:ext cx="2125022" cy="265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58361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DC5B9B-255F-2F11-24A5-E7F476324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029" y="696285"/>
            <a:ext cx="3600860" cy="948577"/>
          </a:xfrm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5400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72BA63-8A81-7D69-738E-30DF9E68E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2015067"/>
            <a:ext cx="10971446" cy="396856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0000"/>
                </a:solidFill>
              </a:rPr>
              <a:t>Yeni Bir Vakayı Mevcut Bir Vakadan Ayırma Kriterleri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0000"/>
              </a:solidFill>
            </a:endParaRP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ile kolonize veya enfekte olmuş bir hasta </a:t>
            </a:r>
            <a:r>
              <a:rPr lang="tr-TR" sz="2400" b="1" dirty="0">
                <a:solidFill>
                  <a:srgbClr val="000000"/>
                </a:solidFill>
              </a:rPr>
              <a:t>süresiz olarak kolonize kabul edilir</a:t>
            </a: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Tarama vakaları </a:t>
            </a:r>
            <a:r>
              <a:rPr lang="tr-TR" sz="2400" b="1" dirty="0">
                <a:solidFill>
                  <a:srgbClr val="000000"/>
                </a:solidFill>
              </a:rPr>
              <a:t>yalnızca bir kez </a:t>
            </a:r>
            <a:r>
              <a:rPr lang="tr-TR" sz="2400" dirty="0">
                <a:solidFill>
                  <a:srgbClr val="000000"/>
                </a:solidFill>
              </a:rPr>
              <a:t>tarama vakası olarak sayılabilir</a:t>
            </a: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 Hasta daha önce klinik veya tarama vakası olarak tanımlanmışsa tekrar tarama vakası olarak sayılmaz</a:t>
            </a: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Tarama vakası daha sonra klinik vaka olarak kategorize edilebilir</a:t>
            </a:r>
          </a:p>
          <a:p>
            <a:endParaRPr lang="tr-TR" sz="22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B178CEA-0918-3F9F-8867-572E0376466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49427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78F68C-B689-31E1-F535-78FC6FCA7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586" y="786556"/>
            <a:ext cx="3600860" cy="778933"/>
          </a:xfrm>
        </p:spPr>
        <p:txBody>
          <a:bodyPr>
            <a:no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5400" b="1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F1E346-7EFA-50D1-6F5D-E42DE4143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586" y="2142067"/>
            <a:ext cx="10522926" cy="3217333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3200" b="1" dirty="0">
                <a:solidFill>
                  <a:srgbClr val="000000"/>
                </a:solidFill>
              </a:rPr>
              <a:t>Klinik örnekler</a:t>
            </a: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rgbClr val="000000"/>
                </a:solidFill>
              </a:rPr>
              <a:t>İnvaziv enfeksiyonu yansıtan vücut alanlarından alınan örnekleri (örneğin, kan, beyin omurilik sıvısı) ve invaziv olmayan vücut alanlarından alınan (yara, idrar ve solunum yolu gibi) örnekleri içerir</a:t>
            </a: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endParaRPr lang="tr-TR" sz="3200" dirty="0">
              <a:solidFill>
                <a:srgbClr val="000000"/>
              </a:solidFill>
            </a:endParaRPr>
          </a:p>
          <a:p>
            <a:pPr algn="just"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rgbClr val="000000"/>
                </a:solidFill>
              </a:rPr>
              <a:t>İnvaziv olmayan vücut alanlarında </a:t>
            </a:r>
            <a:r>
              <a:rPr lang="tr-TR" sz="3200" i="1" dirty="0" err="1">
                <a:solidFill>
                  <a:srgbClr val="000000"/>
                </a:solidFill>
              </a:rPr>
              <a:t>C.auris</a:t>
            </a:r>
            <a:r>
              <a:rPr lang="tr-TR" sz="3200" i="1" dirty="0">
                <a:solidFill>
                  <a:srgbClr val="000000"/>
                </a:solidFill>
              </a:rPr>
              <a:t> </a:t>
            </a:r>
            <a:r>
              <a:rPr lang="tr-TR" sz="3200" dirty="0">
                <a:solidFill>
                  <a:srgbClr val="000000"/>
                </a:solidFill>
              </a:rPr>
              <a:t>varlığı kolonizasyonu temsil edebilir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C81BF92-CAA8-D565-B7D7-F6515ED9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86729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BFA5A0-DD6E-1648-03B5-D08481D3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571" y="498689"/>
            <a:ext cx="3600860" cy="1066800"/>
          </a:xfrm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5400" b="1" dirty="0">
              <a:solidFill>
                <a:srgbClr val="FF9933"/>
              </a:solidFill>
              <a:latin typeface="+mn-lt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C50D675-08A2-B721-13D0-9A22FA9D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321762CA-C619-8422-7E1A-538584285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899538"/>
              </p:ext>
            </p:extLst>
          </p:nvPr>
        </p:nvGraphicFramePr>
        <p:xfrm>
          <a:off x="3220091" y="1825831"/>
          <a:ext cx="6342161" cy="434671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342161">
                  <a:extLst>
                    <a:ext uri="{9D8B030D-6E8A-4147-A177-3AD203B41FA5}">
                      <a16:colId xmlns:a16="http://schemas.microsoft.com/office/drawing/2014/main" val="4135936048"/>
                    </a:ext>
                  </a:extLst>
                </a:gridCol>
              </a:tblGrid>
              <a:tr h="339146">
                <a:tc>
                  <a:txBody>
                    <a:bodyPr/>
                    <a:lstStyle/>
                    <a:p>
                      <a:r>
                        <a:rPr lang="tr-TR" dirty="0"/>
                        <a:t>Minimum standartlar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972614"/>
                  </a:ext>
                </a:extLst>
              </a:tr>
              <a:tr h="593506">
                <a:tc>
                  <a:txBody>
                    <a:bodyPr/>
                    <a:lstStyle/>
                    <a:p>
                      <a:r>
                        <a:rPr lang="tr-TR" dirty="0"/>
                        <a:t>Koltuk altı ve </a:t>
                      </a:r>
                      <a:r>
                        <a:rPr lang="tr-TR" dirty="0" err="1"/>
                        <a:t>inguinal</a:t>
                      </a:r>
                      <a:r>
                        <a:rPr lang="tr-TR" dirty="0"/>
                        <a:t> bilateral olarak, birleştirilmiş sürüntü kabul edilebilir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169732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r>
                        <a:rPr lang="tr-TR" dirty="0"/>
                        <a:t>Burun (her iki burun deliği)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256858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chemeClr val="bg1"/>
                          </a:solidFill>
                        </a:rPr>
                        <a:t>Klinik olarak ilgiliyse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9923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r>
                        <a:rPr lang="tr-TR" dirty="0"/>
                        <a:t>Yaralar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661730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r>
                        <a:rPr lang="tr-TR" dirty="0"/>
                        <a:t>Kateter giriş yeri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064186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r>
                        <a:rPr lang="tr-TR" dirty="0"/>
                        <a:t>Balgam / endotrakeal salgılar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81216"/>
                  </a:ext>
                </a:extLst>
              </a:tr>
              <a:tr h="414791">
                <a:tc>
                  <a:txBody>
                    <a:bodyPr/>
                    <a:lstStyle/>
                    <a:p>
                      <a:r>
                        <a:rPr lang="tr-TR" dirty="0"/>
                        <a:t>Drenler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46781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Rektum veya dışkı örneği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80858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Kateter takılmışsa idrar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09254"/>
                  </a:ext>
                </a:extLst>
              </a:tr>
              <a:tr h="339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Vajinal sürüntü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00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48860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Köşeleri Yuvarlatılmış 4">
            <a:extLst>
              <a:ext uri="{FF2B5EF4-FFF2-40B4-BE49-F238E27FC236}">
                <a16:creationId xmlns:a16="http://schemas.microsoft.com/office/drawing/2014/main" id="{28CEAF81-1365-0CDC-A92D-351ADC569D0A}"/>
              </a:ext>
            </a:extLst>
          </p:cNvPr>
          <p:cNvSpPr txBox="1"/>
          <p:nvPr/>
        </p:nvSpPr>
        <p:spPr>
          <a:xfrm>
            <a:off x="747662" y="2524131"/>
            <a:ext cx="9775515" cy="2840350"/>
          </a:xfrm>
          <a:prstGeom prst="rect">
            <a:avLst/>
          </a:prstGeom>
          <a:solidFill>
            <a:srgbClr val="660066"/>
          </a:solidFill>
          <a:scene3d>
            <a:camera prst="orthographicFront"/>
            <a:lightRig rig="threePt" dir="t"/>
          </a:scene3d>
          <a:sp3d>
            <a:bevelT w="101600"/>
            <a:bevelB w="247650"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r>
              <a:rPr lang="tr-TR" sz="3600" b="1" dirty="0">
                <a:solidFill>
                  <a:schemeClr val="bg1"/>
                </a:solidFill>
              </a:rPr>
              <a:t>LABORATUVAR DOĞRULAMA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96D84B4-EA10-30E4-B09B-AFCAB56F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99385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D7CDCD-87CE-6413-9CA5-F06FEC574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12000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Laboratuvar Doğrulaması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4CBBDC-886B-3E7D-3CD6-788486ED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i="1" dirty="0" err="1">
                <a:solidFill>
                  <a:srgbClr val="000000"/>
                </a:solidFill>
              </a:rPr>
              <a:t>C.auris'</a:t>
            </a:r>
            <a:r>
              <a:rPr lang="tr-TR" sz="2400" dirty="0" err="1">
                <a:solidFill>
                  <a:srgbClr val="000000"/>
                </a:solidFill>
              </a:rPr>
              <a:t>in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tanımlanması, enfeksiyon kontrol uygulamalarını belirlemek ve salgınları önlemek için önemlidir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Sağlık kurumlarının laboratuvar imkânları yeterli değilse,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tanımlaması için yeterli kapasiteye sahip başka laboratuvara gönderilebilir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Laboratuvar personelinin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dirty="0">
                <a:solidFill>
                  <a:srgbClr val="000000"/>
                </a:solidFill>
              </a:rPr>
              <a:t>’ ten şüphelendiği durumlarda enfeksiyon kontrol ekibini derhal bilgilendirmesi için bir protokol belirlenmelidir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167630D-C936-E8FF-F17E-E14BF3B5CA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905901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Köşeleri Yuvarlatılmış 4">
            <a:extLst>
              <a:ext uri="{FF2B5EF4-FFF2-40B4-BE49-F238E27FC236}">
                <a16:creationId xmlns:a16="http://schemas.microsoft.com/office/drawing/2014/main" id="{28CEAF81-1365-0CDC-A92D-351ADC569D0A}"/>
              </a:ext>
            </a:extLst>
          </p:cNvPr>
          <p:cNvSpPr txBox="1"/>
          <p:nvPr/>
        </p:nvSpPr>
        <p:spPr>
          <a:xfrm>
            <a:off x="453022" y="2767971"/>
            <a:ext cx="9775515" cy="284035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w="101600"/>
            <a:bevelB w="2476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r>
              <a:rPr lang="tr-TR" sz="3600" b="1" dirty="0">
                <a:solidFill>
                  <a:schemeClr val="bg1"/>
                </a:solidFill>
              </a:rPr>
              <a:t>ENFEKSİYON KONTROL ÖNLEMLERİ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96D84B4-EA10-30E4-B09B-AFCAB56F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61731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A7C891-1D27-10C2-296B-D05F8497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D804FE-8009-3A8C-A811-0311CF240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1" y="1850813"/>
            <a:ext cx="10515600" cy="17531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3000" b="1" dirty="0">
                <a:solidFill>
                  <a:srgbClr val="000000"/>
                </a:solidFill>
              </a:rPr>
              <a:t>Kimler, ne zaman taranmalı? </a:t>
            </a:r>
          </a:p>
          <a:p>
            <a:pPr marL="0" indent="0">
              <a:buNone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kolonizasyonu açısından yüksek risk taşıyan hastalar 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ile enfekte veya kolonize olmuş bir hastayla epidemiyolojik bağlantısı olanlar:</a:t>
            </a:r>
          </a:p>
          <a:p>
            <a:pPr marL="0" indent="0">
              <a:buNone/>
            </a:pPr>
            <a:r>
              <a:rPr lang="tr-TR" dirty="0"/>
              <a:t>     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E980BF6-EDC2-F228-E260-F5A5BF5F5979}"/>
              </a:ext>
            </a:extLst>
          </p:cNvPr>
          <p:cNvSpPr txBox="1"/>
          <p:nvPr/>
        </p:nvSpPr>
        <p:spPr>
          <a:xfrm>
            <a:off x="1168401" y="3717395"/>
            <a:ext cx="10718800" cy="2246769"/>
          </a:xfrm>
          <a:prstGeom prst="rect">
            <a:avLst/>
          </a:prstGeom>
          <a:solidFill>
            <a:srgbClr val="FFCC99"/>
          </a:solidFill>
          <a:ln>
            <a:solidFill>
              <a:srgbClr val="660066">
                <a:alpha val="91000"/>
              </a:srgb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Taburcu edilmiş olsa bile </a:t>
            </a:r>
            <a:r>
              <a:rPr lang="tr-TR" sz="2000" i="1" dirty="0" err="1">
                <a:solidFill>
                  <a:srgbClr val="000000"/>
                </a:solidFill>
              </a:rPr>
              <a:t>C.auris</a:t>
            </a:r>
            <a:r>
              <a:rPr lang="tr-TR" sz="2000" i="1" dirty="0">
                <a:solidFill>
                  <a:srgbClr val="000000"/>
                </a:solidFill>
              </a:rPr>
              <a:t> </a:t>
            </a:r>
            <a:r>
              <a:rPr lang="tr-TR" sz="2000" dirty="0">
                <a:solidFill>
                  <a:srgbClr val="000000"/>
                </a:solidFill>
              </a:rPr>
              <a:t>ile kolonize veya enfekte bir hastayla aynı odayı, üniteyi veya diğer bakım alanlarını paylaşmış olmak</a:t>
            </a:r>
          </a:p>
          <a:p>
            <a:endParaRPr lang="tr-TR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i="1" dirty="0" err="1">
                <a:solidFill>
                  <a:srgbClr val="000000"/>
                </a:solidFill>
              </a:rPr>
              <a:t>C.auris</a:t>
            </a:r>
            <a:r>
              <a:rPr lang="tr-TR" sz="2000" i="1" dirty="0">
                <a:solidFill>
                  <a:srgbClr val="000000"/>
                </a:solidFill>
              </a:rPr>
              <a:t> </a:t>
            </a:r>
            <a:r>
              <a:rPr lang="tr-TR" sz="2000" dirty="0">
                <a:solidFill>
                  <a:srgbClr val="000000"/>
                </a:solidFill>
              </a:rPr>
              <a:t>ile kolonize veya enfekte bir kişiyle aynı zamanda, aynı sağlık personelinden bakım almak</a:t>
            </a:r>
          </a:p>
          <a:p>
            <a:endParaRPr lang="tr-TR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i="1" dirty="0" err="1">
                <a:solidFill>
                  <a:srgbClr val="000000"/>
                </a:solidFill>
              </a:rPr>
              <a:t>C.auris</a:t>
            </a:r>
            <a:r>
              <a:rPr lang="tr-TR" sz="2000" i="1" dirty="0">
                <a:solidFill>
                  <a:srgbClr val="000000"/>
                </a:solidFill>
              </a:rPr>
              <a:t> </a:t>
            </a:r>
            <a:r>
              <a:rPr lang="tr-TR" sz="2000" dirty="0">
                <a:solidFill>
                  <a:srgbClr val="000000"/>
                </a:solidFill>
              </a:rPr>
              <a:t>ile kolonize veya enfekte bir hasta tarafından kullanılan tıbbi ekipmana maruz kalmak (özellikle yeterli temizlik ve dezenfeksiyon konusunda endişeler varsa) gibi durumlar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4F1D6E9-A3C2-92DA-F9E6-49472CE61A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14506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4DD85-4849-D50F-AF41-509994693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8DB908-B18E-F927-A7BC-548715F1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30B425-F582-54AB-74CD-8034B2C47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506" y="1862559"/>
            <a:ext cx="10515600" cy="202670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tr-TR" sz="5100" b="1" dirty="0">
                <a:solidFill>
                  <a:srgbClr val="000000"/>
                </a:solidFill>
              </a:rPr>
              <a:t>Kimler, ne zaman taranmalı? </a:t>
            </a:r>
          </a:p>
          <a:p>
            <a:pPr marL="0" indent="0">
              <a:buNone/>
            </a:pPr>
            <a:r>
              <a:rPr lang="tr-TR" sz="5500" i="1" dirty="0" err="1">
                <a:solidFill>
                  <a:srgbClr val="000000"/>
                </a:solidFill>
              </a:rPr>
              <a:t>C.auris</a:t>
            </a:r>
            <a:r>
              <a:rPr lang="tr-TR" sz="5500" i="1" dirty="0">
                <a:solidFill>
                  <a:srgbClr val="000000"/>
                </a:solidFill>
              </a:rPr>
              <a:t> kolonizasyonu açısından yüksek risk taşıyan hastalar </a:t>
            </a:r>
          </a:p>
          <a:p>
            <a:pPr marL="0" indent="0">
              <a:buClrTx/>
              <a:buNone/>
            </a:pPr>
            <a:r>
              <a:rPr lang="tr-TR" sz="5500" i="1" dirty="0">
                <a:solidFill>
                  <a:srgbClr val="000000"/>
                </a:solidFill>
              </a:rPr>
              <a:t>2. O anda veya daha önce </a:t>
            </a:r>
          </a:p>
          <a:p>
            <a:pPr marL="514350" indent="-514350">
              <a:buFont typeface="Calibri" panose="020F0502020204030204" pitchFamily="34" charset="0"/>
              <a:buAutoNum type="arabicParenR"/>
            </a:pPr>
            <a:endParaRPr lang="tr-TR" sz="55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tr-TR" dirty="0"/>
              <a:t>     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56E0E52-6184-FC6D-37B1-2C5476B4717F}"/>
              </a:ext>
            </a:extLst>
          </p:cNvPr>
          <p:cNvSpPr txBox="1"/>
          <p:nvPr/>
        </p:nvSpPr>
        <p:spPr>
          <a:xfrm>
            <a:off x="924560" y="3717396"/>
            <a:ext cx="10847493" cy="1938992"/>
          </a:xfrm>
          <a:prstGeom prst="rect">
            <a:avLst/>
          </a:prstGeom>
          <a:solidFill>
            <a:srgbClr val="FFCC99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bulaşı ve yayılımından şüphelenilen veya doğrulanan sağlık kurumları</a:t>
            </a:r>
          </a:p>
          <a:p>
            <a:endParaRPr lang="tr-TR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Uzun süreli sağlık bakım hizmeti verilen sağlık kurumları</a:t>
            </a:r>
          </a:p>
          <a:p>
            <a:endParaRPr lang="tr-TR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Yüksek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yükü olduğu bilinen sağlık kurumlarından sağlık hizmeti almış olanlar</a:t>
            </a:r>
            <a:endParaRPr lang="tr-TR" sz="1200" dirty="0">
              <a:solidFill>
                <a:srgbClr val="000000"/>
              </a:solidFill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21A7B85-9FED-7BDF-00E2-5C368951BA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05673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D44D9-D846-F398-6466-6A59C4960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410391-11D1-CE3D-87CB-E9483381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0938A0-59DA-FC79-5E70-9BA1601FF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640" y="1953315"/>
            <a:ext cx="10515600" cy="2026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00000"/>
                </a:solidFill>
              </a:rPr>
              <a:t>Kimler ve ne zaman taranmalı? </a:t>
            </a:r>
          </a:p>
          <a:p>
            <a:pPr marL="0" indent="0">
              <a:buNone/>
            </a:pPr>
            <a:r>
              <a:rPr lang="tr-TR" i="1" dirty="0" err="1">
                <a:solidFill>
                  <a:srgbClr val="000000"/>
                </a:solidFill>
              </a:rPr>
              <a:t>C.auris</a:t>
            </a:r>
            <a:r>
              <a:rPr lang="tr-TR" i="1" dirty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kolonizasyonu açısından yüksek risk taşıyan hastalar 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000000"/>
                </a:solidFill>
              </a:rPr>
              <a:t>3)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için risk faktörleri olan hastalar</a:t>
            </a:r>
            <a:r>
              <a:rPr lang="tr-TR" dirty="0">
                <a:solidFill>
                  <a:srgbClr val="000000"/>
                </a:solidFill>
              </a:rPr>
              <a:t>     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38D892D-AACF-2C2B-8FB2-08F683F5EC2C}"/>
              </a:ext>
            </a:extLst>
          </p:cNvPr>
          <p:cNvSpPr txBox="1"/>
          <p:nvPr/>
        </p:nvSpPr>
        <p:spPr>
          <a:xfrm>
            <a:off x="1097280" y="3758036"/>
            <a:ext cx="9702800" cy="1631216"/>
          </a:xfrm>
          <a:prstGeom prst="rect">
            <a:avLst/>
          </a:prstGeom>
          <a:solidFill>
            <a:srgbClr val="FFCC99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Mekanik ventilasyon uygulanması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Santral kateter, beslenme tüpü, idrar sondası vb. tıbbi cihazların uygulanması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Kompleks tıbbi bakım alma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Özellikle yüksek riskli sağlık kurumlarından sık veya uzun süreli sağlık hizmeti alma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rgbClr val="000000"/>
                </a:solidFill>
              </a:rPr>
              <a:t>Diğer çoklu ilaca dirençli mikroorganizmalarla kolonizasyon veya enfeksiyon olması</a:t>
            </a:r>
            <a:endParaRPr lang="tr-TR" sz="1100" dirty="0">
              <a:solidFill>
                <a:srgbClr val="000000"/>
              </a:solidFill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9B17BF6-03E2-29C1-D597-51250FC9A7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81314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540712-9E31-F488-40F0-9167CAA8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2255520" cy="1450757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  <a:endParaRPr lang="tr-TR" sz="5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717A56-DFBC-C451-F1D5-E8EFBE023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0" y="2182707"/>
            <a:ext cx="10515600" cy="4034896"/>
          </a:xfrm>
        </p:spPr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için risk faktörlerini taşıyan hastalar sağlık kurumuna yatışında, 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Kurum içi bulaşmadan kaynaklanan yeni vakaları belirlemek veya enfeksiyon kontrol müdahalelerinin etkinliğini değerlendirmek için hastanede yatış devam ederken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Kabul eden kurum için taburculuk veya transfer sırasında taranabilir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Tarama, enfeksiyon kontrol önlemlerini belirleyerek bulaşmayı önlemek için kullanılmalıdır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b="1" dirty="0">
                <a:solidFill>
                  <a:srgbClr val="000000"/>
                </a:solidFill>
              </a:rPr>
              <a:t>Transferleri reddetmek veya geciktirmek için kullanılmamalıdır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22A70FF-7D77-316B-2670-D3094CCDD7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77145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6933DD6B-1C76-445F-48ED-1957A5D480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063317" y="283460"/>
            <a:ext cx="2039841" cy="1382232"/>
          </a:xfrm>
          <a:prstGeom prst="rect">
            <a:avLst/>
          </a:prstGeom>
        </p:spPr>
      </p:pic>
      <p:sp>
        <p:nvSpPr>
          <p:cNvPr id="6" name="Dikdörtgen: Köşeleri Yuvarlatılmış 4">
            <a:extLst>
              <a:ext uri="{FF2B5EF4-FFF2-40B4-BE49-F238E27FC236}">
                <a16:creationId xmlns:a16="http://schemas.microsoft.com/office/drawing/2014/main" id="{B662ADBD-3993-9037-81EB-F4EE487C1867}"/>
              </a:ext>
            </a:extLst>
          </p:cNvPr>
          <p:cNvSpPr txBox="1"/>
          <p:nvPr/>
        </p:nvSpPr>
        <p:spPr>
          <a:xfrm>
            <a:off x="778142" y="2524131"/>
            <a:ext cx="9775515" cy="2840350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01600"/>
            <a:bevelB w="247650"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r>
              <a:rPr lang="tr-TR" sz="3600" b="1" dirty="0">
                <a:solidFill>
                  <a:schemeClr val="bg1"/>
                </a:solidFill>
              </a:rPr>
              <a:t>GENEL BİLGİLER</a:t>
            </a:r>
          </a:p>
        </p:txBody>
      </p:sp>
    </p:spTree>
    <p:extLst>
      <p:ext uri="{BB962C8B-B14F-4D97-AF65-F5344CB8AC3E}">
        <p14:creationId xmlns:p14="http://schemas.microsoft.com/office/powerpoint/2010/main" val="2053185003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BA378-A70B-570C-E802-770AF12C2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3D1CF9-3E48-08D8-8D77-D10C49FC6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2255520" cy="1450757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  <a:endParaRPr lang="tr-TR" sz="5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959AE9-D72D-45BB-AB4F-BCE4AFC01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0" y="2182707"/>
            <a:ext cx="10515600" cy="4034896"/>
          </a:xfrm>
        </p:spPr>
        <p:txBody>
          <a:bodyPr>
            <a:normAutofit/>
          </a:bodyPr>
          <a:lstStyle/>
          <a:p>
            <a:pPr marL="0" indent="0">
              <a:buClr>
                <a:srgbClr val="FF9933"/>
              </a:buClr>
              <a:buNone/>
            </a:pPr>
            <a:r>
              <a:rPr lang="tr-TR" sz="2400" b="1" dirty="0">
                <a:solidFill>
                  <a:srgbClr val="FF9933"/>
                </a:solidFill>
              </a:rPr>
              <a:t>Tarama sonuçları beklenirken uygulanacak önlemler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Sağlık kuruluşları </a:t>
            </a:r>
            <a:r>
              <a:rPr lang="tr-TR" sz="2400" i="1" dirty="0">
                <a:solidFill>
                  <a:srgbClr val="000000"/>
                </a:solidFill>
              </a:rPr>
              <a:t> C. </a:t>
            </a:r>
            <a:r>
              <a:rPr lang="tr-TR" sz="2400" i="1" dirty="0" err="1">
                <a:solidFill>
                  <a:srgbClr val="000000"/>
                </a:solidFill>
              </a:rPr>
              <a:t>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temaslılarına tarama sonuçları belli oluncaya kadar mümkünse temas izolasyonu önlemleri uygulamalıdır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Tek kişilik odalar mevcut olmadığında, tarama yapılan temaslılar </a:t>
            </a:r>
            <a:r>
              <a:rPr lang="tr-TR" sz="2400" dirty="0" err="1">
                <a:solidFill>
                  <a:srgbClr val="000000"/>
                </a:solidFill>
              </a:rPr>
              <a:t>kohortlanabilir</a:t>
            </a:r>
            <a:endParaRPr lang="tr-TR" sz="2400" dirty="0">
              <a:solidFill>
                <a:srgbClr val="000000"/>
              </a:solidFill>
            </a:endParaRP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Yeniden yatış veya ayakta tedavi uygulamalarında taranmamış temaslıları belirlemek için bir uyarı sistemi olmalıdır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19AAE50-EB6F-B877-D9F9-03A230E8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81288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3FC6B-293C-2D4E-88CE-BFEAA35D7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5DFE67-F60D-993D-8ABD-C902CD45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2255520" cy="1450757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  <a:endParaRPr lang="tr-TR" sz="5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71AACD-6984-036B-E678-CD0427644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0" y="2182707"/>
            <a:ext cx="10515600" cy="4034896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rgbClr val="FF9933"/>
              </a:buClr>
              <a:buNone/>
            </a:pPr>
            <a:r>
              <a:rPr lang="tr-TR" sz="3000" b="1" dirty="0">
                <a:solidFill>
                  <a:srgbClr val="FF9933"/>
                </a:solidFill>
              </a:rPr>
              <a:t>Taramanın negatif kabul edilmesi</a:t>
            </a:r>
          </a:p>
          <a:p>
            <a:pPr marL="0" indent="0">
              <a:buClr>
                <a:srgbClr val="FF9933"/>
              </a:buClr>
              <a:buNone/>
            </a:pPr>
            <a:r>
              <a:rPr lang="tr-TR" sz="2400" dirty="0">
                <a:solidFill>
                  <a:srgbClr val="000000"/>
                </a:solidFill>
              </a:rPr>
              <a:t>Aşağıdaki tarama sonuçları negatifse, belirlenen temaslar </a:t>
            </a:r>
            <a:r>
              <a:rPr lang="tr-TR" sz="2400" i="1" dirty="0">
                <a:solidFill>
                  <a:srgbClr val="000000"/>
                </a:solidFill>
              </a:rPr>
              <a:t>C. </a:t>
            </a:r>
            <a:r>
              <a:rPr lang="tr-TR" sz="2400" i="1" dirty="0" err="1">
                <a:solidFill>
                  <a:srgbClr val="000000"/>
                </a:solidFill>
              </a:rPr>
              <a:t>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için temizlenmiş kabul edilecektir: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En az 24 saat arayla üç ardışık günde toplanan tarama örnekleri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Hasta </a:t>
            </a:r>
            <a:r>
              <a:rPr lang="tr-TR" sz="2400" dirty="0" err="1">
                <a:solidFill>
                  <a:srgbClr val="000000"/>
                </a:solidFill>
              </a:rPr>
              <a:t>antifungal</a:t>
            </a:r>
            <a:r>
              <a:rPr lang="tr-TR" sz="2400" dirty="0">
                <a:solidFill>
                  <a:srgbClr val="000000"/>
                </a:solidFill>
              </a:rPr>
              <a:t> ilaç kullanırken veya önceki 7 gün içinde herhangi bir </a:t>
            </a:r>
            <a:r>
              <a:rPr lang="tr-TR" sz="2400" dirty="0" err="1">
                <a:solidFill>
                  <a:srgbClr val="000000"/>
                </a:solidFill>
              </a:rPr>
              <a:t>antifungal</a:t>
            </a:r>
            <a:r>
              <a:rPr lang="tr-TR" sz="2400" dirty="0">
                <a:solidFill>
                  <a:srgbClr val="000000"/>
                </a:solidFill>
              </a:rPr>
              <a:t> ilaçla tedavi edilmişse veya önceki 48 saat içinde topikal antiseptik yıkamalara maruz kalmışsa tarama yapılmamalıdır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Bu tür faktörler artık geçerli olmadığında, negatif bir sonuç geçerli kabul edilmeden önce yapılan herhangi bir tarama tekrarlanmalıdır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Tarama sonuçları izlenmelidir, sonuçların takip edilmesi izolasyon önlemlerinin sonlandırılması açısından önemlidir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E142522-65D7-A3DB-5DE2-A5EFEFC92B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87664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07EDAC-1498-8E2C-3E5D-88C634E18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  <a:endParaRPr lang="tr-TR" sz="5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9EA7C1-CB1D-4149-FA3F-FFC58BE4E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FF9933"/>
                </a:solidFill>
              </a:rPr>
              <a:t>Kolonizasyonun yeniden değerlendirilmesi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ile enfekte veya kolonize olduğu bilinen hastaların yeniden taranması önerilmemektedir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b="1" dirty="0">
                <a:solidFill>
                  <a:srgbClr val="000000"/>
                </a:solidFill>
              </a:rPr>
              <a:t>Sağlık kuruluşlarındaki </a:t>
            </a:r>
            <a:r>
              <a:rPr lang="tr-TR" sz="2400" b="1" i="1" dirty="0" err="1">
                <a:solidFill>
                  <a:srgbClr val="000000"/>
                </a:solidFill>
              </a:rPr>
              <a:t>C.auris</a:t>
            </a:r>
            <a:r>
              <a:rPr lang="tr-TR" sz="2400" b="1" i="1" dirty="0">
                <a:solidFill>
                  <a:srgbClr val="000000"/>
                </a:solidFill>
              </a:rPr>
              <a:t> </a:t>
            </a:r>
            <a:r>
              <a:rPr lang="tr-TR" sz="2400" b="1" dirty="0">
                <a:solidFill>
                  <a:srgbClr val="000000"/>
                </a:solidFill>
              </a:rPr>
              <a:t>kolonize hastalar uzun bir süre, belki de süresiz olarak kolonize olabilir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Kolonize hastalarda, ara sıra negatif sonuçlar ve ardından tekrar pozitif sonuçlar elde edilebilir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Kolonize bir hasta için negatif sonuçlar, uygun enfeksiyon önleme ve kontrol önlemlerinin uygulanmasını durdurmak için kullanılmamalıdır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4CC5EC8-96E1-4B60-EE3B-9BB6C80EB4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8761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0AEB6-4FFD-F8EE-6534-F7C1050F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4D62BE-EC2C-22BE-ACE0-A59C4983A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16200"/>
            <a:ext cx="10058400" cy="3252894"/>
          </a:xfrm>
        </p:spPr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Kolonizasyonunun saptanabilmesi için mümkün olduğunca fazla anatomik alandan örnek alınmalıdır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rgbClr val="000000"/>
                </a:solidFill>
              </a:rPr>
              <a:t>İnguinal</a:t>
            </a:r>
            <a:r>
              <a:rPr lang="tr-TR" sz="2400" dirty="0">
                <a:solidFill>
                  <a:srgbClr val="000000"/>
                </a:solidFill>
              </a:rPr>
              <a:t> ve aksiller sürüntü kültürleri ve idrar kültürü dışında hastanın açık yarası veya dekübit ülseri varsa bu alanlardan da ayrı bir sürüntü çubuğuyla kültür alınmalıdır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A79FB01-3668-5A55-BFDF-33AE4F094C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60520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BFC94B-AD59-FD0D-0806-0A6F2F18C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sz="3700" b="1" dirty="0">
                <a:solidFill>
                  <a:srgbClr val="FFFFFF"/>
                </a:solidFill>
              </a:rPr>
              <a:t>Çevresel dezenfeksiyon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6E0993-07B2-285E-498D-4E600FA8F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921933"/>
            <a:ext cx="10185399" cy="3462867"/>
          </a:xfrm>
        </p:spPr>
        <p:txBody>
          <a:bodyPr anchor="ctr"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CDC, </a:t>
            </a:r>
            <a:r>
              <a:rPr lang="tr-TR" sz="2800" i="1" dirty="0" err="1">
                <a:solidFill>
                  <a:srgbClr val="000000"/>
                </a:solidFill>
              </a:rPr>
              <a:t>C.auris'e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karşı etkili Çevre Koruma Ajansı (EPA)'</a:t>
            </a:r>
            <a:r>
              <a:rPr lang="tr-TR" sz="2800" dirty="0" err="1">
                <a:solidFill>
                  <a:srgbClr val="000000"/>
                </a:solidFill>
              </a:rPr>
              <a:t>na</a:t>
            </a:r>
            <a:r>
              <a:rPr lang="tr-TR" sz="2800" dirty="0">
                <a:solidFill>
                  <a:srgbClr val="000000"/>
                </a:solidFill>
              </a:rPr>
              <a:t> kayıtlı hastane sınıfı bir dezenfektan kullanılmasını https://www.epa.gov/pesticide-registration/epas-registered-antimicrobial </a:t>
            </a:r>
            <a:r>
              <a:rPr lang="tr-TR" sz="2800" dirty="0" err="1">
                <a:solidFill>
                  <a:srgbClr val="000000"/>
                </a:solidFill>
              </a:rPr>
              <a:t>products-effective-against-candida-auris-list</a:t>
            </a:r>
            <a:r>
              <a:rPr lang="tr-TR" sz="2800" dirty="0">
                <a:solidFill>
                  <a:srgbClr val="000000"/>
                </a:solidFill>
              </a:rPr>
              <a:t>) önermektedir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Listede yer alan ürünler erişilebilir değilse, </a:t>
            </a:r>
            <a:r>
              <a:rPr lang="tr-TR" sz="2800" b="1" dirty="0" err="1">
                <a:solidFill>
                  <a:srgbClr val="660066"/>
                </a:solidFill>
              </a:rPr>
              <a:t>sporosidal</a:t>
            </a:r>
            <a:r>
              <a:rPr lang="tr-TR" sz="2800" b="1" dirty="0">
                <a:solidFill>
                  <a:srgbClr val="660066"/>
                </a:solidFill>
              </a:rPr>
              <a:t> etkili </a:t>
            </a:r>
            <a:r>
              <a:rPr lang="tr-TR" sz="2800" dirty="0">
                <a:solidFill>
                  <a:srgbClr val="000000"/>
                </a:solidFill>
              </a:rPr>
              <a:t>EPA'ya kayıtlı hastane sınıfı bir dezenfektan kullanılabilir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DCD9F8A-1599-87C6-BC0C-19DE122409A0}"/>
              </a:ext>
            </a:extLst>
          </p:cNvPr>
          <p:cNvSpPr txBox="1"/>
          <p:nvPr/>
        </p:nvSpPr>
        <p:spPr>
          <a:xfrm>
            <a:off x="1168400" y="810388"/>
            <a:ext cx="72085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4000" b="1" dirty="0">
                <a:solidFill>
                  <a:schemeClr val="accent2"/>
                </a:solidFill>
              </a:rPr>
              <a:t>Çevresel Temizlik/Dezenfeksiyon</a:t>
            </a:r>
            <a:endParaRPr lang="tr-TR" sz="4000" dirty="0">
              <a:solidFill>
                <a:schemeClr val="accent2"/>
              </a:solidFill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4E10ED3-C37C-F651-261E-7F9C5BCEC1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37022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EE8127D7-9A93-CCFD-FBA6-26F9FF221308}"/>
              </a:ext>
            </a:extLst>
          </p:cNvPr>
          <p:cNvSpPr txBox="1"/>
          <p:nvPr/>
        </p:nvSpPr>
        <p:spPr>
          <a:xfrm>
            <a:off x="971974" y="1012096"/>
            <a:ext cx="78841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chemeClr val="accent2"/>
                </a:solidFill>
              </a:rPr>
              <a:t>Çevresel Temizlik/ Dezenfeksiyon</a:t>
            </a:r>
            <a:endParaRPr lang="tr-TR" sz="4400" dirty="0">
              <a:solidFill>
                <a:schemeClr val="accent2"/>
              </a:solidFill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380A408-727A-EE77-C22E-B7D6815722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122F804B-5973-8979-6216-73EB486D1CEF}"/>
              </a:ext>
            </a:extLst>
          </p:cNvPr>
          <p:cNvSpPr txBox="1"/>
          <p:nvPr/>
        </p:nvSpPr>
        <p:spPr>
          <a:xfrm>
            <a:off x="1107440" y="2167974"/>
            <a:ext cx="1066696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0066"/>
              </a:buClr>
            </a:pPr>
            <a:r>
              <a:rPr lang="tr-TR" sz="2800" b="1" dirty="0">
                <a:solidFill>
                  <a:srgbClr val="FF9933"/>
                </a:solidFill>
              </a:rPr>
              <a:t>Hasta yatarken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Günde en az 2 kez hasta odası temizliği yapılmalıdır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Temizliğin etkinliği floresan işaretleme veya ATP ölçümü yöntemleri ile düzenli olarak denetlenmeli ve etkin temizlik sağlanamadığında tekrarlanmalıdır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Temizliğin tam olduğundan emin olduktan sonra uygun dezenfektan ile çevre dezenfeksiyonu</a:t>
            </a:r>
          </a:p>
          <a:p>
            <a:pPr>
              <a:buClr>
                <a:srgbClr val="660066"/>
              </a:buClr>
            </a:pPr>
            <a:endParaRPr lang="tr-TR" sz="2800" dirty="0">
              <a:solidFill>
                <a:srgbClr val="000000"/>
              </a:solidFill>
            </a:endParaRPr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140434117"/>
      </p:ext>
    </p:extLst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EE8127D7-9A93-CCFD-FBA6-26F9FF221308}"/>
              </a:ext>
            </a:extLst>
          </p:cNvPr>
          <p:cNvSpPr txBox="1"/>
          <p:nvPr/>
        </p:nvSpPr>
        <p:spPr>
          <a:xfrm>
            <a:off x="1107440" y="857603"/>
            <a:ext cx="805349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4400" b="1" dirty="0">
                <a:solidFill>
                  <a:schemeClr val="accent2"/>
                </a:solidFill>
              </a:rPr>
              <a:t>Çevresel Temizlik/ Dezenfeksiyon</a:t>
            </a:r>
            <a:endParaRPr lang="tr-TR" sz="4400" dirty="0">
              <a:solidFill>
                <a:schemeClr val="accent2"/>
              </a:solidFill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380A408-727A-EE77-C22E-B7D6815722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122F804B-5973-8979-6216-73EB486D1CEF}"/>
              </a:ext>
            </a:extLst>
          </p:cNvPr>
          <p:cNvSpPr txBox="1"/>
          <p:nvPr/>
        </p:nvSpPr>
        <p:spPr>
          <a:xfrm>
            <a:off x="1107440" y="1802214"/>
            <a:ext cx="1066696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660066"/>
              </a:buClr>
            </a:pPr>
            <a:r>
              <a:rPr lang="tr-TR" sz="2800" b="1" dirty="0">
                <a:solidFill>
                  <a:srgbClr val="FF9933"/>
                </a:solidFill>
              </a:rPr>
              <a:t>Hasta taburcu olduktan sonra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Yoğun temizlik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Temizliğin etkinliği floresan işaretleme veya ATP ölçümü yöntemleri ile düzenli olarak denetlenmeli ve etkin temizlik sağlanamadığında tekrarlanmalıdır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Temizliğin tam olduğundan emin olduktan sonra uygun dezenfektan ile çevre dezenfeksiyonu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Temizlenemeyen bölgeler için mümkünse UV dezenfeksiyon veya hidrojen peroksit </a:t>
            </a:r>
            <a:r>
              <a:rPr lang="tr-TR" sz="2800" dirty="0" err="1">
                <a:solidFill>
                  <a:srgbClr val="000000"/>
                </a:solidFill>
              </a:rPr>
              <a:t>pulvarizasyonu</a:t>
            </a:r>
            <a:r>
              <a:rPr lang="tr-TR" sz="2800" dirty="0">
                <a:solidFill>
                  <a:srgbClr val="000000"/>
                </a:solidFill>
              </a:rPr>
              <a:t> yapılması önerilir</a:t>
            </a: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endParaRPr lang="tr-TR" sz="2800" dirty="0">
              <a:solidFill>
                <a:srgbClr val="000000"/>
              </a:solidFill>
            </a:endParaRPr>
          </a:p>
          <a:p>
            <a:pPr marL="457200" indent="-457200">
              <a:buClr>
                <a:srgbClr val="660066"/>
              </a:buClr>
              <a:buFont typeface="Wingdings" panose="05000000000000000000" pitchFamily="2" charset="2"/>
              <a:buChar char="q"/>
            </a:pPr>
            <a:endParaRPr lang="tr-TR" sz="2800" dirty="0">
              <a:solidFill>
                <a:srgbClr val="000000"/>
              </a:solidFill>
            </a:endParaRPr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796128591"/>
      </p:ext>
    </p:extLst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272B9D-92A0-1D27-84D8-DF927F5D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807" y="681037"/>
            <a:ext cx="8010126" cy="2091267"/>
          </a:xfrm>
        </p:spPr>
        <p:txBody>
          <a:bodyPr>
            <a:normAutofit fontScale="90000"/>
          </a:bodyPr>
          <a:lstStyle/>
          <a:p>
            <a:r>
              <a:rPr lang="tr-TR" sz="4900" b="1" dirty="0">
                <a:solidFill>
                  <a:schemeClr val="accent2"/>
                </a:solidFill>
                <a:latin typeface="+mn-lt"/>
              </a:rPr>
              <a:t>Çevresel Temizlik/ Dezenfeksiyon</a:t>
            </a:r>
            <a:br>
              <a:rPr lang="tr-TR" sz="4000" b="1" dirty="0">
                <a:solidFill>
                  <a:schemeClr val="accent2"/>
                </a:solidFill>
              </a:rPr>
            </a:br>
            <a:br>
              <a:rPr lang="tr-TR" sz="4800" b="1" dirty="0">
                <a:solidFill>
                  <a:schemeClr val="accent2"/>
                </a:solidFill>
              </a:rPr>
            </a:br>
            <a:r>
              <a:rPr lang="tr-TR" b="1" dirty="0">
                <a:solidFill>
                  <a:srgbClr val="FFFFFF"/>
                </a:solidFill>
              </a:rPr>
              <a:t>l ve tekrar kullanılabilir ekipmanlar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51BE28-7CCD-5B1B-5C41-0AC38D98F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808" y="1574800"/>
            <a:ext cx="10202991" cy="4602163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</a:rPr>
              <a:t>Glukometreler</a:t>
            </a:r>
            <a:r>
              <a:rPr lang="tr-TR" sz="2400" dirty="0">
                <a:solidFill>
                  <a:srgbClr val="000000"/>
                </a:solidFill>
              </a:rPr>
              <a:t>, ateş ölçerler, tansiyon manşetleri, ultrason cihazları, tedavi arabası, ventilatörler, fizik tedavi ekipmanları gibi hastalar arasında paylaşılan tıbbi ekipmanlar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i="1" dirty="0" err="1">
                <a:solidFill>
                  <a:srgbClr val="000000"/>
                </a:solidFill>
              </a:rPr>
              <a:t>C.auris'</a:t>
            </a:r>
            <a:r>
              <a:rPr lang="tr-TR" sz="2400" dirty="0" err="1">
                <a:solidFill>
                  <a:srgbClr val="000000"/>
                </a:solidFill>
              </a:rPr>
              <a:t>in</a:t>
            </a:r>
            <a:r>
              <a:rPr lang="tr-TR" sz="2400" dirty="0">
                <a:solidFill>
                  <a:srgbClr val="000000"/>
                </a:solidFill>
              </a:rPr>
              <a:t> yayılımına neden olabilir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rgbClr val="000000"/>
                </a:solidFill>
              </a:rPr>
              <a:t>Her kullanımdan sonra ekipman temizlenmeli ve dezenfekte edilmelidir</a:t>
            </a:r>
            <a:endParaRPr lang="tr-TR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Dezenfekte edilmiş ekipman etiketlenmeli ve kirli ekipmandan ayrılmalıdır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Tüm mobil ve tekrar kullanılabilir ekipmanı temizleme sorumluları tanımlanmalı ve eğitim verilmelidir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14CB9F9-ED0C-3429-BE35-3660A590BD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65666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0DA9B3-629B-F0F2-B3F3-B722373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18" y="-179324"/>
            <a:ext cx="7807621" cy="1852168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İzolasyon Önlemleri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9D99AC-95B7-2A19-C5B3-BE4B88C82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818" y="1960880"/>
            <a:ext cx="10176933" cy="3131312"/>
          </a:xfrm>
        </p:spPr>
        <p:txBody>
          <a:bodyPr anchor="ctr"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3200" i="1" dirty="0" err="1">
                <a:solidFill>
                  <a:srgbClr val="000000"/>
                </a:solidFill>
              </a:rPr>
              <a:t>C.auris</a:t>
            </a:r>
            <a:r>
              <a:rPr lang="tr-TR" sz="3200" i="1" dirty="0">
                <a:solidFill>
                  <a:srgbClr val="000000"/>
                </a:solidFill>
              </a:rPr>
              <a:t> </a:t>
            </a:r>
            <a:r>
              <a:rPr lang="tr-TR" sz="3200" dirty="0">
                <a:solidFill>
                  <a:srgbClr val="000000"/>
                </a:solidFill>
              </a:rPr>
              <a:t>için bulaşma yoluna yönelik önlemler, diğer çoklu ilaca dirençli mikroorganizmalar için kullanılanlara benzerdir</a:t>
            </a:r>
          </a:p>
          <a:p>
            <a:pPr marL="0" indent="0">
              <a:buClr>
                <a:srgbClr val="660066"/>
              </a:buClr>
              <a:buNone/>
            </a:pPr>
            <a:endParaRPr lang="tr-TR" sz="3200" dirty="0">
              <a:solidFill>
                <a:srgbClr val="000000"/>
              </a:solidFill>
            </a:endParaRP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rgbClr val="000000"/>
                </a:solidFill>
              </a:rPr>
              <a:t>Sağlık kurumlarında ve bakım evleri gibi uzun dönem bakım verilen kurumlarda </a:t>
            </a:r>
            <a:r>
              <a:rPr lang="tr-TR" sz="3200" b="1" dirty="0">
                <a:solidFill>
                  <a:srgbClr val="660066"/>
                </a:solidFill>
              </a:rPr>
              <a:t>“Temas Önlemleri” </a:t>
            </a:r>
            <a:r>
              <a:rPr lang="tr-TR" sz="3200" dirty="0">
                <a:solidFill>
                  <a:srgbClr val="000000"/>
                </a:solidFill>
              </a:rPr>
              <a:t>uygulanmalıdır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FAAC82C-14DC-2250-3258-06DB544191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81797"/>
      </p:ext>
    </p:extLst>
  </p:cSld>
  <p:clrMapOvr>
    <a:masterClrMapping/>
  </p:clrMapOvr>
  <p:transition spd="slow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668DC5-4FAD-6AB5-F51F-D7E92C89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07" y="273702"/>
            <a:ext cx="9115213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660066"/>
                </a:solidFill>
                <a:latin typeface="+mn-lt"/>
              </a:rPr>
              <a:t>İzolasyon Önlemleri</a:t>
            </a:r>
            <a:endParaRPr lang="tr-TR" sz="5400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A05EC4-9469-5753-B0B0-A13F14122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2421467"/>
            <a:ext cx="10185400" cy="37554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rgbClr val="000000"/>
                </a:solidFill>
              </a:rPr>
              <a:t>Temas önlemleri altındaki hastalar mümkün olduğunca tek kişilik bir odaya yerleştirilmeli veya yerleştirildiği odada tek kişi kalmalıdır</a:t>
            </a:r>
          </a:p>
          <a:p>
            <a:endParaRPr lang="tr-TR" dirty="0">
              <a:solidFill>
                <a:srgbClr val="000000"/>
              </a:solidFill>
            </a:endParaRPr>
          </a:p>
          <a:p>
            <a:endParaRPr lang="tr-TR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</a:rPr>
              <a:t>                           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7F2D4E5-4DE2-A798-6575-5E154E78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32906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788B3F-EA79-FA7F-917B-A30185164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138" y="258254"/>
            <a:ext cx="4094479" cy="1491488"/>
          </a:xfrm>
        </p:spPr>
        <p:txBody>
          <a:bodyPr anchor="ctr"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Genel Bilgiler</a:t>
            </a:r>
          </a:p>
        </p:txBody>
      </p:sp>
      <p:graphicFrame>
        <p:nvGraphicFramePr>
          <p:cNvPr id="6" name="İçerik Yer Tutucusu 2">
            <a:extLst>
              <a:ext uri="{FF2B5EF4-FFF2-40B4-BE49-F238E27FC236}">
                <a16:creationId xmlns:a16="http://schemas.microsoft.com/office/drawing/2014/main" id="{95948C0D-5461-D767-3DA6-D5E746F1FB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410774"/>
              </p:ext>
            </p:extLst>
          </p:nvPr>
        </p:nvGraphicFramePr>
        <p:xfrm>
          <a:off x="1441138" y="1862667"/>
          <a:ext cx="9132034" cy="3425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B34FEC4E-6950-AB14-123D-177397C95E9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0576"/>
      </p:ext>
    </p:extLst>
  </p:cSld>
  <p:clrMapOvr>
    <a:masterClrMapping/>
  </p:clrMapOvr>
  <p:transition spd="slow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727962-F1F7-946B-39EC-297BB7F9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rgbClr val="660066"/>
                </a:solidFill>
                <a:latin typeface="+mn-lt"/>
              </a:rPr>
              <a:t>İzolasyon Önlemleri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770242-6954-97D8-7432-82B803066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1808480"/>
            <a:ext cx="11165840" cy="4439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>
                <a:solidFill>
                  <a:srgbClr val="0070C0"/>
                </a:solidFill>
              </a:rPr>
              <a:t>Eğer tek kişilik odada izolasyon mümkün değilse;</a:t>
            </a:r>
            <a:endParaRPr lang="tr-TR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Yataklar arasında en az 1 metre mesafe bırakılmalıdır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Doğrudan teması sınırlamak için paravan, perde vb. kullanılmalıdır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Her bir hasta alanı farklı bir odaymış gibi temizlenmeli ve dezenfekte edilmelidir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Ortak veya yeniden kullanılabilir ekipmanlar temizlenmeli ve dezenfekte edilmelidir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Hasta alanları arasında </a:t>
            </a:r>
            <a:r>
              <a:rPr lang="tr-TR" dirty="0" err="1">
                <a:solidFill>
                  <a:srgbClr val="000000"/>
                </a:solidFill>
              </a:rPr>
              <a:t>mop</a:t>
            </a:r>
            <a:r>
              <a:rPr lang="tr-TR" dirty="0">
                <a:solidFill>
                  <a:srgbClr val="000000"/>
                </a:solidFill>
              </a:rPr>
              <a:t> başlıkları, temizlik bezleri ve diğer temizlik ekipmanları değiştirilmelidir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Çevresel yüzeyler daha sık temizlenmeli ve dezenfekte edilmelidir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Sağlık personeli kişisel koruyucu ekipman giymişse (eldiven dahil), her hastadan sonra değiştirmelidir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Her bir hasta ile temastan önce ve sonra el hijyeni uygulanmalıdır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0000"/>
                </a:solidFill>
              </a:rPr>
              <a:t>El hijyeninde 5 endikasyon yaklaşımına uyulmalıdır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EA57E05-A837-7691-6A26-9E6E0EB782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95941"/>
      </p:ext>
    </p:extLst>
  </p:cSld>
  <p:clrMapOvr>
    <a:masterClrMapping/>
  </p:clrMapOvr>
  <p:transition spd="slow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12D257-1890-1E16-08E9-438691E1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68" y="375920"/>
            <a:ext cx="9288272" cy="2030307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İzolasyon</a:t>
            </a:r>
            <a:r>
              <a:rPr lang="tr-TR" sz="5400" b="1" dirty="0">
                <a:solidFill>
                  <a:schemeClr val="accent2"/>
                </a:solidFill>
              </a:rPr>
              <a:t> </a:t>
            </a:r>
            <a:r>
              <a:rPr lang="tr-TR" sz="5400" b="1" dirty="0">
                <a:solidFill>
                  <a:schemeClr val="accent2"/>
                </a:solidFill>
                <a:latin typeface="+mn-lt"/>
              </a:rPr>
              <a:t>Önlemlerinin Süresi </a:t>
            </a:r>
            <a:br>
              <a:rPr lang="tr-TR" sz="5400" dirty="0"/>
            </a:br>
            <a:endParaRPr lang="tr-TR" sz="5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17ACED-75A4-FFC0-34D5-E6EFDA49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640" y="2153919"/>
            <a:ext cx="10040113" cy="3829707"/>
          </a:xfrm>
        </p:spPr>
        <p:txBody>
          <a:bodyPr anchor="ctr"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Hastane yatışı boyunca temas önlemleri devam etmelidir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b="1" i="1" dirty="0" err="1">
                <a:solidFill>
                  <a:srgbClr val="000000"/>
                </a:solidFill>
              </a:rPr>
              <a:t>C.auris</a:t>
            </a:r>
            <a:r>
              <a:rPr lang="tr-TR" sz="2800" b="1" i="1" dirty="0">
                <a:solidFill>
                  <a:srgbClr val="000000"/>
                </a:solidFill>
              </a:rPr>
              <a:t> </a:t>
            </a:r>
            <a:r>
              <a:rPr lang="tr-TR" sz="2800" b="1" dirty="0">
                <a:solidFill>
                  <a:srgbClr val="000000"/>
                </a:solidFill>
              </a:rPr>
              <a:t>kolonizasyonunun azaltılması veya ortadan kaldırılması (dekolonizasyon) için bilinen bir yöntem yoktur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İnvaziv enfeksiyonlar için tedaviden sonra bile, hastalar genellikle uzun süre boyunca ve belki de süresiz olarak </a:t>
            </a: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ile kolonize kalırlar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enfeksiyonu için tedavi sırasında ve sonrasında önerilen tüm enfeksiyon kontrol önlemlerine uyulmalıdır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B86860D-83C1-B6AC-2312-617E5124F2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27320"/>
      </p:ext>
    </p:extLst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12D257-1890-1E16-08E9-438691E1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168" y="375920"/>
            <a:ext cx="9288272" cy="2030307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İzolasyon</a:t>
            </a:r>
            <a:r>
              <a:rPr lang="tr-TR" sz="5400" b="1" dirty="0">
                <a:solidFill>
                  <a:schemeClr val="accent2"/>
                </a:solidFill>
              </a:rPr>
              <a:t> </a:t>
            </a:r>
            <a:r>
              <a:rPr lang="tr-TR" sz="5400" b="1" dirty="0">
                <a:solidFill>
                  <a:schemeClr val="accent2"/>
                </a:solidFill>
                <a:latin typeface="+mn-lt"/>
              </a:rPr>
              <a:t>Önlemlerinin Süresi </a:t>
            </a:r>
            <a:br>
              <a:rPr lang="tr-TR" sz="5400" dirty="0"/>
            </a:br>
            <a:endParaRPr lang="tr-TR" sz="5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17ACED-75A4-FFC0-34D5-E6EFDA49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40" y="1938652"/>
            <a:ext cx="11064240" cy="3881550"/>
          </a:xfrm>
        </p:spPr>
        <p:txBody>
          <a:bodyPr anchor="ctr">
            <a:normAutofit fontScale="92500" lnSpcReduction="10000"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Taburcu olan </a:t>
            </a: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ile kolonize/enfekte vaka, hastaneye tekrar başvurduğunda temas izolasyonuna alınmalıdır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ile kolonize/enfekte vakanın uyarısı hastane elektronik sisteminde en az 1 yıl devam etmelidir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Tekrar hastane yatışlarında gün aşırı alınan 3 tarama kültürü negatif geldiğinde izolasyon sonlandırılabilir ANCAK haftalık tarama kültürlerine devam edilmelidir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kolonize/enfekte hasta ile ortak alanda bulunan ve/veya aynı sağlık personelinden bakım alan ve hiç pozitiflik tespit edilmemiş hastalarda da, indeks vaka ayrıldıktan sonra, haftalık alınan 3 tarama kültür negatifliğinde temas izolasyonu sonlandırılabilir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B86860D-83C1-B6AC-2312-617E5124F2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71931"/>
      </p:ext>
    </p:extLst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6D70F4-C1EE-19F8-1289-D22C40FA7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/>
                </a:solidFill>
                <a:latin typeface="+mn-lt"/>
              </a:rPr>
              <a:t>Kurum İçi Hasta Transferi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2C5703-5A37-DE6E-EEAC-373FC541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2153920"/>
            <a:ext cx="10058400" cy="3379894"/>
          </a:xfrm>
        </p:spPr>
        <p:txBody>
          <a:bodyPr>
            <a:normAutofit fontScale="92500"/>
          </a:bodyPr>
          <a:lstStyle/>
          <a:p>
            <a:pPr algn="just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3200" i="1" dirty="0">
                <a:solidFill>
                  <a:srgbClr val="000000"/>
                </a:solidFill>
              </a:rPr>
              <a:t>C. </a:t>
            </a:r>
            <a:r>
              <a:rPr lang="tr-TR" sz="3200" i="1" dirty="0" err="1">
                <a:solidFill>
                  <a:srgbClr val="000000"/>
                </a:solidFill>
              </a:rPr>
              <a:t>auris</a:t>
            </a:r>
            <a:r>
              <a:rPr lang="tr-TR" sz="3200" i="1" dirty="0">
                <a:solidFill>
                  <a:srgbClr val="000000"/>
                </a:solidFill>
              </a:rPr>
              <a:t> </a:t>
            </a:r>
            <a:r>
              <a:rPr lang="tr-TR" sz="3200" dirty="0">
                <a:solidFill>
                  <a:srgbClr val="000000"/>
                </a:solidFill>
              </a:rPr>
              <a:t>ile kolonize olmuş veya enfekte olmuş hastaların tesisler içinde veya arasında transferi, tıbbi olarak gerekli olmadıkça ve bakım geçişleri (örneğin akut bakımın uzun süreli bakıma geçişi) için önlenmelidir</a:t>
            </a:r>
          </a:p>
          <a:p>
            <a:pPr algn="just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rgbClr val="000000"/>
                </a:solidFill>
              </a:rPr>
              <a:t>Alıcı birim, departman veya tesis önceden bilgilendirilmelidir</a:t>
            </a:r>
          </a:p>
          <a:p>
            <a:pPr algn="just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3200" b="1" i="1" dirty="0">
                <a:solidFill>
                  <a:srgbClr val="000000"/>
                </a:solidFill>
              </a:rPr>
              <a:t>C. </a:t>
            </a:r>
            <a:r>
              <a:rPr lang="tr-TR" sz="3200" b="1" i="1" dirty="0" err="1">
                <a:solidFill>
                  <a:srgbClr val="000000"/>
                </a:solidFill>
              </a:rPr>
              <a:t>auris</a:t>
            </a:r>
            <a:r>
              <a:rPr lang="tr-TR" sz="3200" b="1" i="1" dirty="0">
                <a:solidFill>
                  <a:srgbClr val="000000"/>
                </a:solidFill>
              </a:rPr>
              <a:t> </a:t>
            </a:r>
            <a:r>
              <a:rPr lang="tr-TR" sz="3200" b="1" dirty="0">
                <a:solidFill>
                  <a:srgbClr val="000000"/>
                </a:solidFill>
              </a:rPr>
              <a:t>kolonizasyonu/enfeksiyonu transferi reddetmek için bir sebep olmamalıdır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B03797B-4C8E-EB9C-5024-9861AE4ED7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983359" y="1342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15916"/>
      </p:ext>
    </p:extLst>
  </p:cSld>
  <p:clrMapOvr>
    <a:masterClrMapping/>
  </p:clrMapOvr>
  <p:transition spd="slow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D89C0-4FEE-C922-5A0C-5917F1253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2A346D-E414-0012-DAE3-6C233791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Kirli Çamaşırların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639E08-237A-13CF-20A4-4A48657A5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3791712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Temiz ve kirli alanlar ve ekipmanlar açıkça tanımlanmalı, bu alanlarda kullanılacak kişisel koruyucu ekipman ve uyulması gereken enfeksiyon kontrol önlemleri belirtilmelidir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çamaşırların toplanması, çevre kirliliğine neden olmayacak, </a:t>
            </a:r>
            <a:r>
              <a:rPr lang="tr-TR" sz="2400" dirty="0" err="1">
                <a:solidFill>
                  <a:srgbClr val="000000"/>
                </a:solidFill>
              </a:rPr>
              <a:t>aerosolizasyonu</a:t>
            </a:r>
            <a:r>
              <a:rPr lang="tr-TR" sz="2400" dirty="0">
                <a:solidFill>
                  <a:srgbClr val="000000"/>
                </a:solidFill>
              </a:rPr>
              <a:t> en aza indirecek ve yaralanmaya neden olabilecek yabancı cisimleri ortadan kaldıracak şekilde yapılmalı, kısmen temiz tarafın dışarıya baktığından emin olunmalıdır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çamaşırların toplanması sırasında önlük ve eldiven giyilmelidir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çamaşırlarla herhangi bir temastan sonra el hijyeni uygulanmalıdır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DCDCB48-ED92-224A-F85E-9361850C5A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90724"/>
      </p:ext>
    </p:extLst>
  </p:cSld>
  <p:clrMapOvr>
    <a:masterClrMapping/>
  </p:clrMapOvr>
  <p:transition spd="slow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0BC9B-C788-7FF7-A8A0-01EE522A3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4D1E38-085B-5E11-D46A-89F6B969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Kirli Çamaşırların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C20CF0-1732-C3E5-D441-47F1B160C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3791712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 toplama işlemi sırasında asla yere serilmemeli ve temiz çamaşırlarla temas etmeden doğrudan kirli çamaşır torbasına/arabasına konulmalıdır 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çamaşırların ayrılması ve sayımı toplama işlemi sırasında hasta bakım alanlarında yapılmamalıdır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Çamaşırlar ıslaksa ve/veya kan veya vücut sıvılarıyla kirlenmişse, çevreyle temasını önlemek için kurum tarafından tanımlanan sızdırmaz, delinmeye ve yırtılmaya dayanıklı taşıma ekipmanlarına yerleştirilmelidir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endParaRPr lang="tr-TR" dirty="0">
              <a:solidFill>
                <a:srgbClr val="00000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B986A2D-9B23-B564-460C-1710443527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85061"/>
      </p:ext>
    </p:extLst>
  </p:cSld>
  <p:clrMapOvr>
    <a:masterClrMapping/>
  </p:clrMapOvr>
  <p:transition spd="slow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C406A-1B65-AA7D-1770-E95B4924F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06B094-92CD-877B-CB4A-BA463ADE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Kirli Çamaşırların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550FAF-10E3-09F2-D3A9-1EA2844C9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4045712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Kirli çamaşırlar hemen çamaşır yıkama alanına götürülmeyecekse, belirlenmiş kirli çamaşır tutma alanlarında kapalı bir ağızla saklanmalı ve en kısa sürede uygun bir şekilde çamaşır yıkama alanına aktarılmalıdır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Sayılan kirli çamaşırlar, su geçirmez önlük, maske, şapka, ayakkabı, eldiven ve gözlük (gerektiğinde) takan personelin çamaşırları renk ve türe göre ayırması gereken ayırma noktasına götürülmelidir 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Sıcak suyla yıkama işlemi, çamaşırların en az 25 dakika boyunca en az 71°C'de yıkanmasını sağlamalı ve sıcaklık döngüsü kaydedilmelidir 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 Düşük sıcaklıkta (22°C ila 25°C) çamaşır yıkama programları kullanılıyorsa, düşük sıcaklıkta yıkamaya uygun kimyasallar uygun kullanım konsantrasyonunda seçilmelidir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A742EA0-64E8-183A-6AF2-A4FC691B49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18140"/>
      </p:ext>
    </p:extLst>
  </p:cSld>
  <p:clrMapOvr>
    <a:masterClrMapping/>
  </p:clrMapOvr>
  <p:transition spd="slow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AD6D76-D1BE-A0EB-888B-F641FCD6D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Şüpheli Örneklerin Transferi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8E4F8E-787A-B4BC-CA83-EF4CF6B01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1488"/>
            <a:ext cx="10515600" cy="3419856"/>
          </a:xfrm>
        </p:spPr>
        <p:txBody>
          <a:bodyPr>
            <a:normAutofit/>
          </a:bodyPr>
          <a:lstStyle/>
          <a:p>
            <a:pPr algn="just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’in çok hızlı kolonize olabilmektedir</a:t>
            </a:r>
          </a:p>
          <a:p>
            <a:pPr algn="just"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 err="1">
                <a:solidFill>
                  <a:srgbClr val="000000"/>
                </a:solidFill>
              </a:rPr>
              <a:t>C.auris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şüpheli kolonileri içeren plaklar, rehberdeki form ile birlikte acilen Halk Sağlığı Genel Müdürlüğü Ulusal Mikoloji Referans Laboratuvarı (HSGM UMRL)’</a:t>
            </a:r>
            <a:r>
              <a:rPr lang="tr-TR" sz="2800" dirty="0" err="1">
                <a:solidFill>
                  <a:srgbClr val="000000"/>
                </a:solidFill>
              </a:rPr>
              <a:t>na</a:t>
            </a:r>
            <a:r>
              <a:rPr lang="tr-TR" sz="2800" dirty="0">
                <a:solidFill>
                  <a:srgbClr val="000000"/>
                </a:solidFill>
              </a:rPr>
              <a:t>, fenotipik ve </a:t>
            </a:r>
            <a:r>
              <a:rPr lang="tr-TR" sz="2800" dirty="0" err="1">
                <a:solidFill>
                  <a:srgbClr val="000000"/>
                </a:solidFill>
              </a:rPr>
              <a:t>genotipik</a:t>
            </a:r>
            <a:r>
              <a:rPr lang="tr-TR" sz="2800" dirty="0">
                <a:solidFill>
                  <a:srgbClr val="000000"/>
                </a:solidFill>
              </a:rPr>
              <a:t> yöntemlerle doğrulama için gönderilmesi gerekmektedir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A405DD7-E1A5-1597-DFFB-235971AFCF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52105"/>
      </p:ext>
    </p:extLst>
  </p:cSld>
  <p:clrMapOvr>
    <a:masterClrMapping/>
  </p:clrMapOvr>
  <p:transition spd="slow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2DEAF-1B5F-2740-9BAA-47B00E089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D400C6-3CFD-CCD1-97ED-9F46D9AC1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303"/>
            <a:ext cx="8881533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chemeClr val="accent2"/>
                </a:solidFill>
                <a:latin typeface="+mn-lt"/>
              </a:rPr>
              <a:t>Taburculuk Sonrası Hasta Bakımı</a:t>
            </a:r>
            <a:br>
              <a:rPr lang="tr-TR" sz="5400" b="1" dirty="0">
                <a:solidFill>
                  <a:srgbClr val="FF9933"/>
                </a:solidFill>
                <a:latin typeface="+mn-lt"/>
              </a:rPr>
            </a:br>
            <a:r>
              <a:rPr lang="en-US" sz="4000" b="1" dirty="0" err="1">
                <a:solidFill>
                  <a:srgbClr val="FF9933"/>
                </a:solidFill>
                <a:latin typeface="+mn-lt"/>
              </a:rPr>
              <a:t>Hemodiyaliz</a:t>
            </a:r>
            <a:r>
              <a:rPr lang="en-US" sz="4000" b="1" dirty="0">
                <a:solidFill>
                  <a:srgbClr val="FF993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9933"/>
                </a:solidFill>
                <a:latin typeface="+mn-lt"/>
              </a:rPr>
              <a:t>Üniteleri</a:t>
            </a:r>
            <a:r>
              <a:rPr lang="en-US" sz="4000" b="1" dirty="0">
                <a:solidFill>
                  <a:srgbClr val="FF9933"/>
                </a:solidFill>
                <a:latin typeface="+mn-lt"/>
              </a:rPr>
              <a:t> </a:t>
            </a:r>
            <a:endParaRPr lang="en-US" sz="5400" b="1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EAE0CA-0031-D018-6F94-FF1D7C81E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799" y="1955800"/>
            <a:ext cx="8966201" cy="4077230"/>
          </a:xfrm>
        </p:spPr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Enfekte ya da kolonize hastalar ü</a:t>
            </a:r>
            <a:r>
              <a:rPr lang="en-US" sz="2400" dirty="0" err="1">
                <a:solidFill>
                  <a:srgbClr val="000000"/>
                </a:solidFill>
              </a:rPr>
              <a:t>nitenin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uç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veya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köşe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noktalarındaki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istasyonlarda</a:t>
            </a:r>
            <a:r>
              <a:rPr lang="tr-TR" sz="2400" dirty="0">
                <a:solidFill>
                  <a:srgbClr val="000000"/>
                </a:solidFill>
              </a:rPr>
              <a:t> hemodiyalize alınmalıdır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Mümkün ise g</a:t>
            </a:r>
            <a:r>
              <a:rPr lang="en-US" sz="2400" dirty="0" err="1">
                <a:solidFill>
                  <a:srgbClr val="000000"/>
                </a:solidFill>
              </a:rPr>
              <a:t>ünün</a:t>
            </a:r>
            <a:r>
              <a:rPr lang="en-US" sz="2400" dirty="0">
                <a:solidFill>
                  <a:srgbClr val="000000"/>
                </a:solidFill>
              </a:rPr>
              <a:t> son </a:t>
            </a:r>
            <a:r>
              <a:rPr lang="en-US" sz="2400" dirty="0" err="1">
                <a:solidFill>
                  <a:srgbClr val="000000"/>
                </a:solidFill>
              </a:rPr>
              <a:t>seansında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diyalize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alınma</a:t>
            </a:r>
            <a:r>
              <a:rPr lang="tr-TR" sz="2400" dirty="0" err="1">
                <a:solidFill>
                  <a:srgbClr val="000000"/>
                </a:solidFill>
              </a:rPr>
              <a:t>lıdır</a:t>
            </a:r>
            <a:endParaRPr lang="tr-TR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Ekipmanların  temizliği ve dezenfeksiyonuna dikkat edilmelidir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Hasta transfer edilecekse </a:t>
            </a:r>
            <a:r>
              <a:rPr lang="tr-TR" sz="2400" b="1" dirty="0">
                <a:solidFill>
                  <a:srgbClr val="000000"/>
                </a:solidFill>
              </a:rPr>
              <a:t>mutlaka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tr-TR" sz="2400" i="1" dirty="0">
                <a:solidFill>
                  <a:srgbClr val="000000"/>
                </a:solidFill>
              </a:rPr>
              <a:t>C. </a:t>
            </a:r>
            <a:r>
              <a:rPr lang="tr-TR" sz="2400" i="1" dirty="0" err="1">
                <a:solidFill>
                  <a:srgbClr val="000000"/>
                </a:solidFill>
              </a:rPr>
              <a:t>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enfeksiyonu veya kolonizasyon durumu bildirilmelidir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3AA934D-342F-23C0-93E8-680C7FB0D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45861"/>
      </p:ext>
    </p:extLst>
  </p:cSld>
  <p:clrMapOvr>
    <a:masterClrMapping/>
  </p:clrMapOvr>
  <p:transition spd="slow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2B97E-3B39-D957-EE28-FAE11411B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AFF3B-0D0A-5333-E002-0E578C2A6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732" y="195848"/>
            <a:ext cx="8415867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tr-TR" sz="5400" b="1" dirty="0">
                <a:solidFill>
                  <a:srgbClr val="FF9933"/>
                </a:solidFill>
                <a:latin typeface="+mn-lt"/>
              </a:rPr>
            </a:br>
            <a:br>
              <a:rPr lang="tr-TR" sz="5400" b="1" dirty="0">
                <a:solidFill>
                  <a:srgbClr val="FF9933"/>
                </a:solidFill>
                <a:latin typeface="+mn-lt"/>
              </a:rPr>
            </a:br>
            <a:br>
              <a:rPr lang="tr-TR" sz="5400" b="1" dirty="0">
                <a:solidFill>
                  <a:srgbClr val="FF9933"/>
                </a:solidFill>
                <a:latin typeface="+mn-lt"/>
              </a:rPr>
            </a:br>
            <a:r>
              <a:rPr lang="tr-TR" sz="5400" b="1" dirty="0">
                <a:solidFill>
                  <a:schemeClr val="accent2"/>
                </a:solidFill>
                <a:latin typeface="+mn-lt"/>
              </a:rPr>
              <a:t>Taburculuk Sonrası Hasta Bakımı </a:t>
            </a:r>
            <a:r>
              <a:rPr lang="en-US" sz="4000" b="1" dirty="0" err="1">
                <a:solidFill>
                  <a:srgbClr val="FF9933"/>
                </a:solidFill>
                <a:latin typeface="+mn-lt"/>
              </a:rPr>
              <a:t>Evde</a:t>
            </a:r>
            <a:r>
              <a:rPr lang="en-US" sz="4000" b="1" dirty="0">
                <a:solidFill>
                  <a:srgbClr val="FF993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9933"/>
                </a:solidFill>
                <a:latin typeface="+mn-lt"/>
              </a:rPr>
              <a:t>Sağlık</a:t>
            </a:r>
            <a:r>
              <a:rPr lang="en-US" sz="4000" b="1" dirty="0">
                <a:solidFill>
                  <a:srgbClr val="FF9933"/>
                </a:solidFill>
                <a:latin typeface="+mn-lt"/>
              </a:rPr>
              <a:t> Hizmetleri</a:t>
            </a:r>
            <a:endParaRPr lang="en-US" b="1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982DDC-F347-E7CF-42E7-9F0FBE9BE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467" y="1778000"/>
            <a:ext cx="9958493" cy="4545598"/>
          </a:xfrm>
        </p:spPr>
        <p:txBody>
          <a:bodyPr>
            <a:normAutofit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</a:t>
            </a:r>
            <a:r>
              <a:rPr lang="en-US" sz="2400" dirty="0">
                <a:solidFill>
                  <a:srgbClr val="000000"/>
                </a:solidFill>
              </a:rPr>
              <a:t>v </a:t>
            </a:r>
            <a:r>
              <a:rPr lang="en-US" sz="2400" dirty="0" err="1">
                <a:solidFill>
                  <a:srgbClr val="000000"/>
                </a:solidFill>
              </a:rPr>
              <a:t>ziyaretleri</a:t>
            </a:r>
            <a:r>
              <a:rPr lang="tr-TR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günün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sonuna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planlanmalıdır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El hijyeni, KKE kullanımı, ekipman temizliği ve dezenfeksiyonu uygun şekilde yapılmalıdır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G</a:t>
            </a:r>
            <a:r>
              <a:rPr lang="en-US" sz="2400" dirty="0" err="1">
                <a:solidFill>
                  <a:srgbClr val="000000"/>
                </a:solidFill>
              </a:rPr>
              <a:t>enel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olarak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sağlıklı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bireylerin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i="1" dirty="0">
                <a:solidFill>
                  <a:srgbClr val="000000"/>
                </a:solidFill>
              </a:rPr>
              <a:t>C. auris </a:t>
            </a:r>
            <a:r>
              <a:rPr lang="en-US" sz="2400" dirty="0" err="1">
                <a:solidFill>
                  <a:srgbClr val="000000"/>
                </a:solidFill>
              </a:rPr>
              <a:t>ile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enfekte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olma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riski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oldukça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düşüktür</a:t>
            </a:r>
            <a:endParaRPr lang="tr-TR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Enfekte yara pansumanında kişisel koruyucu ekipmanlar uygun şekilde kullanılmalıdır.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DCDEAFA-359E-74BB-0F5D-17A7AE4679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575333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23E64F-C2AD-161E-4B40-CF0B6AD8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667" y="550318"/>
            <a:ext cx="4551679" cy="1090168"/>
          </a:xfrm>
        </p:spPr>
        <p:txBody>
          <a:bodyPr anchor="ctr"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Genel Bilgiler</a:t>
            </a:r>
            <a:endParaRPr lang="tr-TR" sz="5400" dirty="0">
              <a:solidFill>
                <a:srgbClr val="5E67A0"/>
              </a:solidFill>
              <a:latin typeface="+mn-lt"/>
            </a:endParaRPr>
          </a:p>
        </p:txBody>
      </p:sp>
      <p:graphicFrame>
        <p:nvGraphicFramePr>
          <p:cNvPr id="23" name="İçerik Yer Tutucusu 2">
            <a:extLst>
              <a:ext uri="{FF2B5EF4-FFF2-40B4-BE49-F238E27FC236}">
                <a16:creationId xmlns:a16="http://schemas.microsoft.com/office/drawing/2014/main" id="{0FEB69CA-28BF-5242-AD98-587CEAC14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1994"/>
              </p:ext>
            </p:extLst>
          </p:nvPr>
        </p:nvGraphicFramePr>
        <p:xfrm>
          <a:off x="1354667" y="1769533"/>
          <a:ext cx="9982200" cy="3623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a16="http://schemas.microsoft.com/office/drawing/2014/main" id="{233EED46-8323-2E0B-5E7C-7EBF9B840D8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37845"/>
      </p:ext>
    </p:extLst>
  </p:cSld>
  <p:clrMapOvr>
    <a:masterClrMapping/>
  </p:clrMapOvr>
  <p:transition spd="slow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B534C-A541-0615-DED3-87C3E589D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0CC15F-B881-EAD1-B6AE-DB8CFFAA2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Salgın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FD1F7F-5E72-96E7-28C0-405A52938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088"/>
            <a:ext cx="10515600" cy="3419856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i="1" dirty="0">
                <a:solidFill>
                  <a:srgbClr val="000000"/>
                </a:solidFill>
              </a:rPr>
              <a:t>C. </a:t>
            </a:r>
            <a:r>
              <a:rPr lang="tr-TR" sz="2800" i="1" dirty="0" err="1">
                <a:solidFill>
                  <a:srgbClr val="000000"/>
                </a:solidFill>
              </a:rPr>
              <a:t>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ile kolonize olmuş veya enfekte olmuş herhangi bir beklenmeyen vaka veya indeks vaka  izolasyon odasında izole edilmelidir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Doğrudan temaslar (aynı odadaki hastalar) temas önlemleriyle kohort izolasyonuna alınmalı ve etkilenen odaya yeni hasta alınmamalıdır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'kanıtlanmış kolonize', 'muhtemelen kolonize' ve 'risksiz' hasta kohortları belirlenmelidir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Kohortlanmış bölgelerde çalışan sağlık çalışanları da mümkünse ayrılmalıdır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C40A84A-9085-E855-4C54-DE3FB41C81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23080"/>
      </p:ext>
    </p:extLst>
  </p:cSld>
  <p:clrMapOvr>
    <a:masterClrMapping/>
  </p:clrMapOvr>
  <p:transition spd="slow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27B88-AA51-EAF1-0573-36A5F67B6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7FC6AE-8F8D-83B6-9530-BD40FD5A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Salgın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9E69A8-B90B-21D4-5C3A-AC26E28BF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3419856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Salgın büyükse, tüm kanıtlanmış kolonize hastalar için ayrı bir ünite oluşturulabilir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Tek kullanımlık ekipman veya özel ekipman kullanılmalıdır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Negatif hastaları doğrulamak için,  en az 24 saat arayla alınmış art arda üç </a:t>
            </a:r>
            <a:r>
              <a:rPr lang="tr-TR" sz="2800" i="1" dirty="0">
                <a:solidFill>
                  <a:srgbClr val="000000"/>
                </a:solidFill>
              </a:rPr>
              <a:t>C. </a:t>
            </a:r>
            <a:r>
              <a:rPr lang="tr-TR" sz="2800" i="1" dirty="0" err="1">
                <a:solidFill>
                  <a:srgbClr val="000000"/>
                </a:solidFill>
              </a:rPr>
              <a:t>auris</a:t>
            </a:r>
            <a:r>
              <a:rPr lang="tr-TR" sz="2800" i="1" dirty="0">
                <a:solidFill>
                  <a:srgbClr val="000000"/>
                </a:solidFill>
              </a:rPr>
              <a:t> </a:t>
            </a:r>
            <a:r>
              <a:rPr lang="tr-TR" sz="2800" dirty="0">
                <a:solidFill>
                  <a:srgbClr val="000000"/>
                </a:solidFill>
              </a:rPr>
              <a:t>taraması negatif olmalıdır. 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İzole edilemediklerinde, temaslı olmayan hastalar da taburcu olana kadar haftalık olarak taranmalıdır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12EE8B0-96DB-F3D2-7249-4258997F78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35455"/>
      </p:ext>
    </p:extLst>
  </p:cSld>
  <p:clrMapOvr>
    <a:masterClrMapping/>
  </p:clrMapOvr>
  <p:transition spd="slow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EC637-862E-67C9-F1DB-EE2E7F912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9A4491-7EE7-86F9-E7AE-7FD69F0C8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Salgın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221821-F442-EACD-5939-CBEE00804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341985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Günde </a:t>
            </a:r>
            <a:r>
              <a:rPr lang="tr-TR" sz="2800" b="1" dirty="0">
                <a:solidFill>
                  <a:srgbClr val="000000"/>
                </a:solidFill>
              </a:rPr>
              <a:t>üç kez</a:t>
            </a:r>
            <a:r>
              <a:rPr lang="tr-TR" sz="2800" dirty="0">
                <a:solidFill>
                  <a:srgbClr val="000000"/>
                </a:solidFill>
              </a:rPr>
              <a:t>(koğuşlar, en azından sık dokunulan yüzeyler) çevresel temizlik ve dekontaminasyon yapılmalıdır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Son temizlik ve dezenfeksiyonun kalitesini sağlamak için ATP veya floresan işaretleyiciler gibi görsel incelemenin ötesine geçen kalite göstergeleriyle izlenmelidir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Mümkünse, son temizlik ve dezenfeksiyondan sonra odanın yeterince dekontamine edildiğinin ve bir sonraki yatak sakini için güvenli olduğunun ek bir güvencesi olarak mümkünse UV dezenfeksiyon veya hidrojen peroksit </a:t>
            </a:r>
            <a:r>
              <a:rPr lang="tr-TR" sz="2800" dirty="0" err="1">
                <a:solidFill>
                  <a:srgbClr val="000000"/>
                </a:solidFill>
              </a:rPr>
              <a:t>pulvarizasyon</a:t>
            </a:r>
            <a:r>
              <a:rPr lang="tr-TR" sz="2800" dirty="0">
                <a:solidFill>
                  <a:srgbClr val="000000"/>
                </a:solidFill>
              </a:rPr>
              <a:t> uygulanmalıdır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endParaRPr lang="tr-TR" sz="2800" dirty="0">
              <a:solidFill>
                <a:srgbClr val="00000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9DB4371-46A7-862B-C612-87CDA9E0BBC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439187"/>
      </p:ext>
    </p:extLst>
  </p:cSld>
  <p:clrMapOvr>
    <a:masterClrMapping/>
  </p:clrMapOvr>
  <p:transition spd="slow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D69C2-600E-97B1-FCB5-48B84F913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CFCF7-F848-6C36-EE52-9CD1D23DB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Salgın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C3044-4D04-6B70-4F1A-6D1A3E0F6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688"/>
            <a:ext cx="10515600" cy="2885779"/>
          </a:xfrm>
        </p:spPr>
        <p:txBody>
          <a:bodyPr>
            <a:normAutofit/>
          </a:bodyPr>
          <a:lstStyle/>
          <a:p>
            <a:pPr marL="0" indent="0">
              <a:buClr>
                <a:srgbClr val="660066"/>
              </a:buClr>
              <a:buNone/>
            </a:pPr>
            <a:r>
              <a:rPr lang="tr-TR" sz="2800" b="1" dirty="0">
                <a:solidFill>
                  <a:srgbClr val="5E67A0"/>
                </a:solidFill>
              </a:rPr>
              <a:t>Salgının Sonlandırılması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Ardışık 3 haftalık tarama ya da klinik örneklerde yeni hasta tespit edilemediğinde</a:t>
            </a:r>
          </a:p>
          <a:p>
            <a:pPr>
              <a:buClr>
                <a:srgbClr val="660066"/>
              </a:buClr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000000"/>
                </a:solidFill>
              </a:rPr>
              <a:t>Salgın kontrolü sağlandıktan sonra sıklığı azaltılmakla birlikte 2-3 ay boyunca nokta </a:t>
            </a:r>
            <a:r>
              <a:rPr lang="tr-TR" sz="2800" dirty="0" err="1">
                <a:solidFill>
                  <a:srgbClr val="000000"/>
                </a:solidFill>
              </a:rPr>
              <a:t>prevelans</a:t>
            </a:r>
            <a:r>
              <a:rPr lang="tr-TR" sz="2800" dirty="0">
                <a:solidFill>
                  <a:srgbClr val="000000"/>
                </a:solidFill>
              </a:rPr>
              <a:t> taramalarına devam edilmelidir</a:t>
            </a:r>
          </a:p>
          <a:p>
            <a:pPr marL="0" indent="0">
              <a:buClr>
                <a:srgbClr val="660066"/>
              </a:buClr>
              <a:buNone/>
            </a:pPr>
            <a:endParaRPr lang="tr-TR" sz="2800" dirty="0">
              <a:solidFill>
                <a:srgbClr val="00000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E465FAA-A84B-5037-A8FB-08894F9EEC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11207"/>
      </p:ext>
    </p:extLst>
  </p:cSld>
  <p:clrMapOvr>
    <a:masterClrMapping/>
  </p:clrMapOvr>
  <p:transition spd="slow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4E9EFBBC-7E0A-E0C2-5DCA-D8F78772D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940056"/>
              </p:ext>
            </p:extLst>
          </p:nvPr>
        </p:nvGraphicFramePr>
        <p:xfrm>
          <a:off x="662517" y="1073573"/>
          <a:ext cx="10866966" cy="520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2823915739"/>
                    </a:ext>
                  </a:extLst>
                </a:gridCol>
                <a:gridCol w="4591563">
                  <a:extLst>
                    <a:ext uri="{9D8B030D-6E8A-4147-A177-3AD203B41FA5}">
                      <a16:colId xmlns:a16="http://schemas.microsoft.com/office/drawing/2014/main" val="189652359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757516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Tek/sporadik olgu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Salgın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9854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                                   İzolasyon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0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El Hijyeni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Alkol bazlı el antiseptiği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Alkol bazlı el antiseptiği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3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Eldiven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kullanımlık, steril olmayan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Odaya girerken hasta başına kullanılır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Görünür şekilde kirlendiğinde veya hastadan ayrılırken atılır ve hemen el hijyeni uygulanır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>
                          <a:solidFill>
                            <a:srgbClr val="000000"/>
                          </a:solidFill>
                        </a:rPr>
                        <a:t>Tek kullanımlık, steril olmayan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>
                          <a:solidFill>
                            <a:srgbClr val="000000"/>
                          </a:solidFill>
                        </a:rPr>
                        <a:t>Odaya girerken hasta başına kullanılır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>
                          <a:solidFill>
                            <a:srgbClr val="000000"/>
                          </a:solidFill>
                        </a:rPr>
                        <a:t>Görünür şekilde kirlendiğinde veya hastadan ayrılırken atılır ve hemen el hijyeni uygulanır</a:t>
                      </a:r>
                      <a:endParaRPr lang="tr-TR" sz="13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40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Önlük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Personel, hastayla doğrudan temas için önlük giyer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Odadan ayrılırken çıkarılır ve hemen el hijyeni uygulanır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Personel, hastayla doğrudan temas ya da kohortlanmış hasta ile temas için önlük giyer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Odadan ayrılırken çıkarılır ve hemen el hijyeni uygulanır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41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Cerrahi maske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Personel, hastayla doğrudan temas için maske takar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Hastanın odadan çıkarken maske takması zorunludur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Personel, hastayla doğrudan temas için maske takar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Hastanın odadan çıkarken maske takması zorunludur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7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kişilik 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kişilik oda veya kohort pozitif vakalar, doğrulanmış negatif hastalardan açıkça ayrılmış bir alanda tutulmalıdır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158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Ventilasyon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24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Tuvalet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Özel tuvalet, komodin ve/veya lazımlık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Özel tuvalet, komodin, lazımlık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Kohort alanı varsa banyo diğer vakalarla paylaşılabilir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9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Yatak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Yastık ve şiltelerin (çarşaf çıkarıldığında) hasar açısından kontrol edilmesi ve hasarlıysa atılması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kullanımlık yastık ya da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Yastık ve şiltelerin (çarşaf çıkarıldığında) hasar açısından kontrol edilmesi ve hasarlıysa atılması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97066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DED5D909-70CA-1D34-832C-8A26F14255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678316" y="139515"/>
            <a:ext cx="1702333" cy="115353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59778FE0-C166-9E9B-D098-913866EE8D5B}"/>
              </a:ext>
            </a:extLst>
          </p:cNvPr>
          <p:cNvSpPr txBox="1"/>
          <p:nvPr/>
        </p:nvSpPr>
        <p:spPr>
          <a:xfrm>
            <a:off x="662516" y="397692"/>
            <a:ext cx="10096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accent2"/>
                </a:solidFill>
              </a:rPr>
              <a:t>Sporadik Olgular ve Salgınlarda </a:t>
            </a:r>
            <a:r>
              <a:rPr lang="tr-TR" sz="2400" b="1" i="1" dirty="0">
                <a:solidFill>
                  <a:schemeClr val="accent2"/>
                </a:solidFill>
              </a:rPr>
              <a:t>C. </a:t>
            </a:r>
            <a:r>
              <a:rPr lang="tr-TR" sz="2400" b="1" i="1" dirty="0" err="1">
                <a:solidFill>
                  <a:schemeClr val="accent2"/>
                </a:solidFill>
              </a:rPr>
              <a:t>auris</a:t>
            </a:r>
            <a:r>
              <a:rPr lang="tr-TR" sz="2400" b="1" i="1" dirty="0">
                <a:solidFill>
                  <a:schemeClr val="accent2"/>
                </a:solidFill>
              </a:rPr>
              <a:t> </a:t>
            </a:r>
            <a:r>
              <a:rPr lang="tr-TR" sz="2400" b="1" dirty="0">
                <a:solidFill>
                  <a:schemeClr val="accent2"/>
                </a:solidFill>
              </a:rPr>
              <a:t>İçin Enfeksiyon Kontrol Önlemleri </a:t>
            </a:r>
          </a:p>
        </p:txBody>
      </p:sp>
    </p:spTree>
    <p:extLst>
      <p:ext uri="{BB962C8B-B14F-4D97-AF65-F5344CB8AC3E}">
        <p14:creationId xmlns:p14="http://schemas.microsoft.com/office/powerpoint/2010/main" val="3506586755"/>
      </p:ext>
    </p:extLst>
  </p:cSld>
  <p:clrMapOvr>
    <a:masterClrMapping/>
  </p:clrMapOvr>
  <p:transition spd="slow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88BF3-892E-1604-3B3B-2B9C3BA97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3AD0E795-B0DA-B1CE-CF71-560742B21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77928"/>
              </p:ext>
            </p:extLst>
          </p:nvPr>
        </p:nvGraphicFramePr>
        <p:xfrm>
          <a:off x="662517" y="2143415"/>
          <a:ext cx="10866966" cy="3005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2823915739"/>
                    </a:ext>
                  </a:extLst>
                </a:gridCol>
                <a:gridCol w="4591563">
                  <a:extLst>
                    <a:ext uri="{9D8B030D-6E8A-4147-A177-3AD203B41FA5}">
                      <a16:colId xmlns:a16="http://schemas.microsoft.com/office/drawing/2014/main" val="189652359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757516773"/>
                    </a:ext>
                  </a:extLst>
                </a:gridCol>
              </a:tblGrid>
              <a:tr h="374227"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Tek/sporadik olgu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Salgın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9854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                         Temizlik ve dezenfeksiyon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0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Temizlik malzemesi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kullanımlık bezler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Tek kullanımlık bezler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3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Çevresel dekontaminasyon sıklığı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Günde en az iki kez (etkilenen odalar, en azından çok dokunulan yüzeyler)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Günde üç kez (koğuşlar, en azından sık dokunulan yüzeyler)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40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Küçük yüzeyler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%70 etanol veya üretici firmanın talimatlarına uygun şekilde alkol bazlı dezenfektanlar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%70 etanol veya üretici firmanın talimatlarına uygun şekilde alkol bazlı dezenfektanlar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41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Alkole duyarlı/</a:t>
                      </a:r>
                    </a:p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geniş yüzeyler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 err="1">
                          <a:solidFill>
                            <a:srgbClr val="000000"/>
                          </a:solidFill>
                        </a:rPr>
                        <a:t>Fungisidal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 aktiviteye sahip dezenfektan bileşiği üretici firma talimatlarına uygun şekilde kullanılır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 err="1">
                          <a:solidFill>
                            <a:srgbClr val="000000"/>
                          </a:solidFill>
                        </a:rPr>
                        <a:t>Fungisidal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 aktiviteye sahip dezenfektan bileşiği üretici firma talimatlarına uygun şekilde kullanılır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7128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35815241-11D0-33A7-8E02-AC8B10FE34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490200" y="153857"/>
            <a:ext cx="1761600" cy="1193691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77D01EF0-0451-E0B0-2495-42713C283BA4}"/>
              </a:ext>
            </a:extLst>
          </p:cNvPr>
          <p:cNvSpPr txBox="1"/>
          <p:nvPr/>
        </p:nvSpPr>
        <p:spPr>
          <a:xfrm>
            <a:off x="400050" y="448836"/>
            <a:ext cx="9566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accent2"/>
                </a:solidFill>
              </a:rPr>
              <a:t>Sporadik Olgular ve Salgınlarda </a:t>
            </a:r>
            <a:r>
              <a:rPr lang="tr-TR" sz="2400" b="1" i="1" dirty="0">
                <a:solidFill>
                  <a:schemeClr val="accent2"/>
                </a:solidFill>
              </a:rPr>
              <a:t>C. </a:t>
            </a:r>
            <a:r>
              <a:rPr lang="tr-TR" sz="2400" b="1" i="1" dirty="0" err="1">
                <a:solidFill>
                  <a:schemeClr val="accent2"/>
                </a:solidFill>
              </a:rPr>
              <a:t>auris</a:t>
            </a:r>
            <a:r>
              <a:rPr lang="tr-TR" sz="2400" b="1" i="1" dirty="0">
                <a:solidFill>
                  <a:schemeClr val="accent2"/>
                </a:solidFill>
              </a:rPr>
              <a:t> </a:t>
            </a:r>
            <a:r>
              <a:rPr lang="tr-TR" sz="2400" b="1" dirty="0">
                <a:solidFill>
                  <a:schemeClr val="accent2"/>
                </a:solidFill>
              </a:rPr>
              <a:t>İçin Enfeksiyon Kontrol Önlemleri </a:t>
            </a:r>
          </a:p>
        </p:txBody>
      </p:sp>
    </p:spTree>
    <p:extLst>
      <p:ext uri="{BB962C8B-B14F-4D97-AF65-F5344CB8AC3E}">
        <p14:creationId xmlns:p14="http://schemas.microsoft.com/office/powerpoint/2010/main" val="1325991756"/>
      </p:ext>
    </p:extLst>
  </p:cSld>
  <p:clrMapOvr>
    <a:masterClrMapping/>
  </p:clrMapOvr>
  <p:transition spd="slow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76E2F-E22E-8335-B608-C08E187AE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3C253D9-64BD-4BCD-CCFA-7B5CA5D8C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72146"/>
              </p:ext>
            </p:extLst>
          </p:nvPr>
        </p:nvGraphicFramePr>
        <p:xfrm>
          <a:off x="577850" y="2245015"/>
          <a:ext cx="10866966" cy="329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2823915739"/>
                    </a:ext>
                  </a:extLst>
                </a:gridCol>
                <a:gridCol w="4591563">
                  <a:extLst>
                    <a:ext uri="{9D8B030D-6E8A-4147-A177-3AD203B41FA5}">
                      <a16:colId xmlns:a16="http://schemas.microsoft.com/office/drawing/2014/main" val="189652359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757516773"/>
                    </a:ext>
                  </a:extLst>
                </a:gridCol>
              </a:tblGrid>
              <a:tr h="374227"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Tek/sporadik olgu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Salgın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9854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tr-TR" sz="1800" b="1" dirty="0">
                          <a:solidFill>
                            <a:srgbClr val="000000"/>
                          </a:solidFill>
                        </a:rPr>
                        <a:t>                             </a:t>
                      </a:r>
                      <a:r>
                        <a:rPr lang="tr-TR" sz="1800" b="1" dirty="0" err="1">
                          <a:solidFill>
                            <a:srgbClr val="000000"/>
                          </a:solidFill>
                        </a:rPr>
                        <a:t>Sürveyans</a:t>
                      </a:r>
                      <a:endParaRPr lang="tr-TR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158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İndeks vaka izole edilemediğinde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Mevcut ve önceki oda arkadaşları taranır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(indeks vakasının hastaneye yatırılmasından bu yana)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İkincil vakalar tespit edilirse tarama tüm mevcut oda arkadaşlarına genişletilir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tr-TR" sz="13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24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Tarama sıklığı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YBÜ’lerde haftalık nokta prevalans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Salgın koğuşlarında haftalık nokta prevalans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Devam eden yayılımlarda sıklığı haftada iki veya üçe çıkabilir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Alternatif olarak haftalık nokta </a:t>
                      </a:r>
                      <a:r>
                        <a:rPr lang="tr-TR" sz="1300" dirty="0" err="1">
                          <a:solidFill>
                            <a:srgbClr val="000000"/>
                          </a:solidFill>
                        </a:rPr>
                        <a:t>prevelansa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 devam edilir,  hasta kabulünde  ve taburcu olurken ek tarama yapılır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9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>
                          <a:solidFill>
                            <a:srgbClr val="000000"/>
                          </a:solidFill>
                        </a:rPr>
                        <a:t>Taramanın sonlandırılması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İndeks vaka ile tamasın bitmesinden sonra  2 ardışık haftalık nokta prevalans taramasının negatif gelmesi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</a:rPr>
                        <a:t>3 haftalık bir süre boyunca klinik veya tarama örneklerinde yeni bir hasta tanımlanmamışsa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0118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46DB86D1-6D59-C498-8CD5-7E12F7CB53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10490200" y="153857"/>
            <a:ext cx="1761600" cy="1193691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0FB94C8B-D15B-802E-1985-46C7C37AB226}"/>
              </a:ext>
            </a:extLst>
          </p:cNvPr>
          <p:cNvSpPr txBox="1"/>
          <p:nvPr/>
        </p:nvSpPr>
        <p:spPr>
          <a:xfrm>
            <a:off x="645583" y="750702"/>
            <a:ext cx="9566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accent2"/>
                </a:solidFill>
              </a:rPr>
              <a:t>Sporadik Olgular ve Salgınlarda </a:t>
            </a:r>
            <a:r>
              <a:rPr lang="tr-TR" sz="2400" b="1" i="1" dirty="0">
                <a:solidFill>
                  <a:schemeClr val="accent2"/>
                </a:solidFill>
              </a:rPr>
              <a:t>C. </a:t>
            </a:r>
            <a:r>
              <a:rPr lang="tr-TR" sz="2400" b="1" i="1" dirty="0" err="1">
                <a:solidFill>
                  <a:schemeClr val="accent2"/>
                </a:solidFill>
              </a:rPr>
              <a:t>auris</a:t>
            </a:r>
            <a:r>
              <a:rPr lang="tr-TR" sz="2400" b="1" i="1" dirty="0">
                <a:solidFill>
                  <a:schemeClr val="accent2"/>
                </a:solidFill>
              </a:rPr>
              <a:t> </a:t>
            </a:r>
            <a:r>
              <a:rPr lang="tr-TR" sz="2400" b="1" dirty="0">
                <a:solidFill>
                  <a:schemeClr val="accent2"/>
                </a:solidFill>
              </a:rPr>
              <a:t>İçin Enfeksiyon Kontrol Önlemleri </a:t>
            </a:r>
          </a:p>
        </p:txBody>
      </p:sp>
    </p:spTree>
    <p:extLst>
      <p:ext uri="{BB962C8B-B14F-4D97-AF65-F5344CB8AC3E}">
        <p14:creationId xmlns:p14="http://schemas.microsoft.com/office/powerpoint/2010/main" val="3423484546"/>
      </p:ext>
    </p:extLst>
  </p:cSld>
  <p:clrMapOvr>
    <a:masterClrMapping/>
  </p:clrMapOvr>
  <p:transition spd="slow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3675BE-4E16-B756-6150-69ABE7F4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2"/>
                </a:solidFill>
              </a:rPr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8C7DFD-8CEF-EE3E-428A-9D6B90F24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59000"/>
            <a:ext cx="10058400" cy="3710094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solidFill>
                  <a:srgbClr val="000000"/>
                </a:solidFill>
              </a:rPr>
              <a:t>1.</a:t>
            </a:r>
            <a:r>
              <a:rPr lang="tr-TR" sz="2000" dirty="0">
                <a:solidFill>
                  <a:srgbClr val="000000"/>
                </a:solidFill>
              </a:rPr>
              <a:t> https://www.cdc.gov/candida-auris/hcp/laboratories/index.html</a:t>
            </a:r>
          </a:p>
          <a:p>
            <a:r>
              <a:rPr lang="tr-TR" dirty="0">
                <a:solidFill>
                  <a:srgbClr val="000000"/>
                </a:solidFill>
              </a:rPr>
              <a:t>2.</a:t>
            </a:r>
            <a:r>
              <a:rPr lang="tr-TR" sz="2000" dirty="0">
                <a:solidFill>
                  <a:srgbClr val="000000"/>
                </a:solidFill>
              </a:rPr>
              <a:t> https://hsgm.saglik.gov.tr/depo/birimler/bulasici-hastaliklar-ve-erken-uyari-db/Dokumanlar/Afisler-Brosurler/2025/Ek_Saglik_Hizmetlerinde_C._auris.pdf</a:t>
            </a:r>
          </a:p>
          <a:p>
            <a:r>
              <a:rPr lang="tr-TR" dirty="0">
                <a:solidFill>
                  <a:srgbClr val="000000"/>
                </a:solidFill>
              </a:rPr>
              <a:t>3.</a:t>
            </a:r>
            <a:r>
              <a:rPr lang="tr-TR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tr-TR" b="0" i="0" dirty="0" err="1">
                <a:solidFill>
                  <a:srgbClr val="000000"/>
                </a:solidFill>
                <a:effectLst/>
                <a:latin typeface="Inter"/>
              </a:rPr>
              <a:t>Swiss</a:t>
            </a:r>
            <a:r>
              <a:rPr lang="tr-TR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tr-TR" b="0" i="0" dirty="0" err="1">
                <a:solidFill>
                  <a:srgbClr val="000000"/>
                </a:solidFill>
                <a:effectLst/>
                <a:latin typeface="Inter"/>
              </a:rPr>
              <a:t>Med</a:t>
            </a:r>
            <a:r>
              <a:rPr lang="tr-TR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tr-TR" b="0" i="0" dirty="0" err="1">
                <a:solidFill>
                  <a:srgbClr val="000000"/>
                </a:solidFill>
                <a:effectLst/>
                <a:latin typeface="Inter"/>
              </a:rPr>
              <a:t>Wkly</a:t>
            </a:r>
            <a:r>
              <a:rPr lang="tr-TR" b="0" i="0" dirty="0">
                <a:solidFill>
                  <a:srgbClr val="000000"/>
                </a:solidFill>
                <a:effectLst/>
                <a:latin typeface="Inter"/>
              </a:rPr>
              <a:t>. 2020;150:w20297</a:t>
            </a:r>
          </a:p>
          <a:p>
            <a:r>
              <a:rPr lang="tr-TR" dirty="0">
                <a:solidFill>
                  <a:srgbClr val="000000"/>
                </a:solidFill>
                <a:latin typeface="Inter"/>
              </a:rPr>
              <a:t>4. </a:t>
            </a:r>
            <a:r>
              <a:rPr lang="tr-TR" dirty="0">
                <a:solidFill>
                  <a:srgbClr val="000000"/>
                </a:solidFill>
                <a:latin typeface="Inter"/>
                <a:hlinkClick r:id="rId2"/>
              </a:rPr>
              <a:t>https://www.canada.ca/content/dam/phac-aspc/documents/services/publications/diseases-conditions/candida-auris-infection-prevention-control-canadian-healthcare-settings/candida-auris-infection-prevention-control-canadian-healthcare-settings.pdf</a:t>
            </a:r>
            <a:r>
              <a:rPr lang="tr-TR" dirty="0">
                <a:solidFill>
                  <a:srgbClr val="000000"/>
                </a:solidFill>
                <a:latin typeface="Inter"/>
              </a:rPr>
              <a:t> </a:t>
            </a:r>
          </a:p>
          <a:p>
            <a:r>
              <a:rPr lang="tr-TR" dirty="0">
                <a:solidFill>
                  <a:srgbClr val="000000"/>
                </a:solidFill>
                <a:latin typeface="Inter"/>
              </a:rPr>
              <a:t>5.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Ontario Agency for Health Protection and Promotion (Public Health Ontario), Provincial Infectious Diseases Advisory Committee. Interim guide for infection prevention and control of Candida auris. Toronto, ON: Queen's Printer for Ontario; 2019. </a:t>
            </a:r>
            <a:endParaRPr lang="tr-TR" dirty="0">
              <a:solidFill>
                <a:srgbClr val="000000"/>
              </a:solidFill>
              <a:latin typeface="Inter"/>
            </a:endParaRPr>
          </a:p>
          <a:p>
            <a:r>
              <a:rPr lang="tr-TR" dirty="0">
                <a:solidFill>
                  <a:srgbClr val="000000"/>
                </a:solidFill>
                <a:latin typeface="Inter"/>
              </a:rPr>
              <a:t>6.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BlinkMacSystemFont"/>
              </a:rPr>
              <a:t>Rutala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 WA, Boyce JM, Weber DJ. Disinfection, sterilization and antisepsis: An overview. </a:t>
            </a:r>
            <a:r>
              <a:rPr lang="en-US" b="0" i="1" dirty="0">
                <a:solidFill>
                  <a:srgbClr val="212121"/>
                </a:solidFill>
                <a:effectLst/>
                <a:latin typeface="BlinkMacSystemFont"/>
              </a:rPr>
              <a:t>Am J Infect Control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. 2023;51(11S):A3-A12.</a:t>
            </a:r>
            <a:endParaRPr lang="tr-TR" b="0" i="0" dirty="0">
              <a:solidFill>
                <a:srgbClr val="212121"/>
              </a:solidFill>
              <a:effectLst/>
              <a:latin typeface="BlinkMacSystemFont"/>
            </a:endParaRPr>
          </a:p>
          <a:p>
            <a:r>
              <a:rPr lang="tr-TR" dirty="0">
                <a:solidFill>
                  <a:srgbClr val="212121"/>
                </a:solidFill>
                <a:latin typeface="BlinkMacSystemFont"/>
              </a:rPr>
              <a:t>7. </a:t>
            </a:r>
            <a:r>
              <a:rPr lang="tr-TR" dirty="0">
                <a:solidFill>
                  <a:srgbClr val="212121"/>
                </a:solidFill>
                <a:latin typeface="BlinkMacSystemFont"/>
                <a:hlinkClick r:id="rId3"/>
              </a:rPr>
              <a:t>https://www.health.qld.gov.au/__data/assets/pdf_file/0028/722827/Candida-auris-guideline.pdf</a:t>
            </a:r>
            <a:endParaRPr lang="tr-TR" dirty="0">
              <a:solidFill>
                <a:srgbClr val="212121"/>
              </a:solidFill>
              <a:latin typeface="BlinkMacSystemFont"/>
            </a:endParaRPr>
          </a:p>
          <a:p>
            <a:r>
              <a:rPr lang="tr-TR" dirty="0">
                <a:solidFill>
                  <a:srgbClr val="212121"/>
                </a:solidFill>
                <a:latin typeface="BlinkMacSystemFont"/>
              </a:rPr>
              <a:t>8.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Kenters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N,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Kiernan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M,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Chowdhary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A, et al. Control of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Candida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auris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in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healthcare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institutions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: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Outcome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of an International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Society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for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Antimicrobial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Chemotherapy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expert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0" dirty="0" err="1">
                <a:solidFill>
                  <a:srgbClr val="212121"/>
                </a:solidFill>
                <a:effectLst/>
                <a:latin typeface="BlinkMacSystemFont"/>
              </a:rPr>
              <a:t>meeting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. 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BlinkMacSystemFont"/>
              </a:rPr>
              <a:t>Int</a:t>
            </a:r>
            <a:r>
              <a:rPr lang="tr-TR" b="0" i="1" dirty="0">
                <a:solidFill>
                  <a:srgbClr val="212121"/>
                </a:solidFill>
                <a:effectLst/>
                <a:latin typeface="BlinkMacSystemFont"/>
              </a:rPr>
              <a:t> J 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BlinkMacSystemFont"/>
              </a:rPr>
              <a:t>Antimicrob</a:t>
            </a:r>
            <a:r>
              <a:rPr lang="tr-TR" b="0" i="1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tr-TR" b="0" i="1" dirty="0" err="1">
                <a:solidFill>
                  <a:srgbClr val="212121"/>
                </a:solidFill>
                <a:effectLst/>
                <a:latin typeface="BlinkMacSystemFont"/>
              </a:rPr>
              <a:t>Agents</a:t>
            </a:r>
            <a:r>
              <a:rPr lang="tr-TR" b="0" i="0" dirty="0">
                <a:solidFill>
                  <a:srgbClr val="212121"/>
                </a:solidFill>
                <a:effectLst/>
                <a:latin typeface="BlinkMacSystemFont"/>
              </a:rPr>
              <a:t>. 2019;54(4):400-406. doi:10.1016/j.ijantimicag.2019.08.013</a:t>
            </a:r>
          </a:p>
          <a:p>
            <a:r>
              <a:rPr lang="tr-TR" dirty="0">
                <a:solidFill>
                  <a:srgbClr val="212121"/>
                </a:solidFill>
                <a:latin typeface="BlinkMacSystemFont"/>
              </a:rPr>
              <a:t>9.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CDC,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Linen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laundry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accessed</a:t>
            </a: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 1, 2025, https://www.cdc.gov/healthcare-associated-infections/hcp/cleaning-global/appendix-d.html. </a:t>
            </a:r>
            <a:endParaRPr lang="tr-TR" dirty="0">
              <a:solidFill>
                <a:srgbClr val="000000"/>
              </a:solidFill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E4FA8F4-C7B9-831F-6B82-2B43CF22494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1985" r="19969"/>
          <a:stretch/>
        </p:blipFill>
        <p:spPr>
          <a:xfrm>
            <a:off x="10135759" y="286603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45124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C81D6-1005-5FFC-D814-0B47EB33B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E631E5-B7D8-E4D1-9C6B-C06220B9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668" y="258254"/>
            <a:ext cx="4094479" cy="1491488"/>
          </a:xfrm>
        </p:spPr>
        <p:txBody>
          <a:bodyPr anchor="ctr">
            <a:normAutofit/>
          </a:bodyPr>
          <a:lstStyle/>
          <a:p>
            <a:r>
              <a:rPr lang="tr-TR" sz="5400" b="1" dirty="0">
                <a:solidFill>
                  <a:srgbClr val="5E67A0"/>
                </a:solidFill>
                <a:latin typeface="+mn-lt"/>
              </a:rPr>
              <a:t>Genel Bilgiler</a:t>
            </a:r>
          </a:p>
        </p:txBody>
      </p:sp>
      <p:graphicFrame>
        <p:nvGraphicFramePr>
          <p:cNvPr id="6" name="İçerik Yer Tutucusu 2">
            <a:extLst>
              <a:ext uri="{FF2B5EF4-FFF2-40B4-BE49-F238E27FC236}">
                <a16:creationId xmlns:a16="http://schemas.microsoft.com/office/drawing/2014/main" id="{147596E8-EC20-3B1C-4F00-2BA16CCB8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730766"/>
              </p:ext>
            </p:extLst>
          </p:nvPr>
        </p:nvGraphicFramePr>
        <p:xfrm>
          <a:off x="1481668" y="1947333"/>
          <a:ext cx="9817834" cy="338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7EE1A43B-C75A-3271-9D1B-DA558D01AAF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25135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Köşeleri Yuvarlatılmış 4">
            <a:extLst>
              <a:ext uri="{FF2B5EF4-FFF2-40B4-BE49-F238E27FC236}">
                <a16:creationId xmlns:a16="http://schemas.microsoft.com/office/drawing/2014/main" id="{28CEAF81-1365-0CDC-A92D-351ADC569D0A}"/>
              </a:ext>
            </a:extLst>
          </p:cNvPr>
          <p:cNvSpPr txBox="1"/>
          <p:nvPr/>
        </p:nvSpPr>
        <p:spPr>
          <a:xfrm>
            <a:off x="778142" y="2524131"/>
            <a:ext cx="9775515" cy="284035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w="101600"/>
            <a:bevelB w="247650" prst="relaxedInse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r>
              <a:rPr lang="tr-TR" sz="3600" b="1" dirty="0">
                <a:solidFill>
                  <a:schemeClr val="bg1"/>
                </a:solidFill>
              </a:rPr>
              <a:t>SÜRVEYANS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96D84B4-EA10-30E4-B09B-AFCAB56F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5162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C1BBD4-EF1F-B264-A7AC-B81705521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713" y="331303"/>
            <a:ext cx="3600860" cy="1236134"/>
          </a:xfrm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5400" b="1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C55274-B984-9C43-24F2-7A8C10E59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480" y="2407921"/>
            <a:ext cx="10685248" cy="2905760"/>
          </a:xfrm>
        </p:spPr>
        <p:txBody>
          <a:bodyPr anchor="ctr">
            <a:noAutofit/>
          </a:bodyPr>
          <a:lstStyle/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Sağlık hizmeti ile ilişkili enfeksiyon (SHİE) olarak kabul edilen doğrulanmış vakalar Ulusal Sağlık Hizmeti ile İlişkili Enfeksiyonlar </a:t>
            </a:r>
            <a:r>
              <a:rPr lang="tr-TR" sz="2400" dirty="0" err="1">
                <a:solidFill>
                  <a:srgbClr val="000000"/>
                </a:solidFill>
              </a:rPr>
              <a:t>Sürveyans</a:t>
            </a:r>
            <a:r>
              <a:rPr lang="tr-TR" sz="2400" dirty="0">
                <a:solidFill>
                  <a:srgbClr val="000000"/>
                </a:solidFill>
              </a:rPr>
              <a:t> Ağı (USHİESA) /</a:t>
            </a:r>
            <a:r>
              <a:rPr lang="tr-TR" sz="2400" dirty="0" err="1">
                <a:solidFill>
                  <a:srgbClr val="000000"/>
                </a:solidFill>
              </a:rPr>
              <a:t>INFLINE’a</a:t>
            </a:r>
            <a:r>
              <a:rPr lang="tr-TR" sz="2400" dirty="0">
                <a:solidFill>
                  <a:srgbClr val="000000"/>
                </a:solidFill>
              </a:rPr>
              <a:t> da girilmelidir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rgbClr val="000000"/>
                </a:solidFill>
              </a:rPr>
              <a:t>Sürveyans</a:t>
            </a:r>
            <a:r>
              <a:rPr lang="tr-TR" sz="2400" dirty="0">
                <a:solidFill>
                  <a:srgbClr val="000000"/>
                </a:solidFill>
              </a:rPr>
              <a:t> kapsamında SHİE </a:t>
            </a:r>
            <a:r>
              <a:rPr lang="tr-TR" sz="2400" dirty="0" err="1">
                <a:solidFill>
                  <a:srgbClr val="000000"/>
                </a:solidFill>
              </a:rPr>
              <a:t>sürveyans</a:t>
            </a:r>
            <a:r>
              <a:rPr lang="tr-TR" sz="2400" dirty="0">
                <a:solidFill>
                  <a:srgbClr val="000000"/>
                </a:solidFill>
              </a:rPr>
              <a:t> tanı kriterlerini karşılayan hastalar izlenmelidir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için tarama testi pozitif olan hastalar (tarama vakaları) kolonize veya semptomsuz hastalardır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Sağlık kurumlarının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ile kolonize olan hastaları belirlemek için tarama yapmaları tavsiye edilmektedir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0000"/>
                </a:solidFill>
              </a:rPr>
              <a:t>Tarama sonuçlarına göre enfeksiyon kontrol önlemlerinin alınması bulaşma ve yayılımı önlemeye/ azaltmaya yardımcı olur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763E110-91A9-8448-F22C-4D3023C9D3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823967" y="258254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7864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205A55-D4C0-338A-C209-0E4471A30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6000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BC3204-2D69-D68B-E87A-4A2C6B1D8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5733"/>
            <a:ext cx="5481320" cy="3061230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rgbClr val="000000"/>
                </a:solidFill>
              </a:rPr>
              <a:t>SHİE tanısı konulamayan hastalar</a:t>
            </a:r>
          </a:p>
          <a:p>
            <a:r>
              <a:rPr lang="tr-TR" dirty="0" err="1">
                <a:solidFill>
                  <a:srgbClr val="000000"/>
                </a:solidFill>
              </a:rPr>
              <a:t>İnfline</a:t>
            </a:r>
            <a:r>
              <a:rPr lang="tr-TR" dirty="0">
                <a:solidFill>
                  <a:srgbClr val="000000"/>
                </a:solidFill>
              </a:rPr>
              <a:t> programında bulunan ‘SHİE dışı </a:t>
            </a:r>
            <a:r>
              <a:rPr lang="tr-TR" i="1" dirty="0" err="1">
                <a:solidFill>
                  <a:srgbClr val="000000"/>
                </a:solidFill>
              </a:rPr>
              <a:t>Candida</a:t>
            </a:r>
            <a:r>
              <a:rPr lang="tr-TR" i="1" dirty="0">
                <a:solidFill>
                  <a:srgbClr val="000000"/>
                </a:solidFill>
              </a:rPr>
              <a:t> </a:t>
            </a:r>
            <a:r>
              <a:rPr lang="tr-TR" i="1" dirty="0" err="1">
                <a:solidFill>
                  <a:srgbClr val="000000"/>
                </a:solidFill>
              </a:rPr>
              <a:t>auris</a:t>
            </a:r>
            <a:r>
              <a:rPr lang="tr-TR" i="1" dirty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bildirim formu’ doldurularak </a:t>
            </a:r>
            <a:r>
              <a:rPr lang="tr-TR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enfeksiyon@saglik.gov.tr</a:t>
            </a:r>
            <a:r>
              <a:rPr lang="tr-TR" dirty="0">
                <a:solidFill>
                  <a:srgbClr val="000000"/>
                </a:solidFill>
              </a:rPr>
              <a:t> adresine e-mail yoluyla bildirilmelidir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D3CCE6E-79EA-96C2-39C6-9929E09A3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081" y="2099733"/>
            <a:ext cx="5590856" cy="3618124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B2045A86-0C15-DAFB-9C0F-EB6D26974D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1985" r="19969"/>
          <a:stretch/>
        </p:blipFill>
        <p:spPr>
          <a:xfrm>
            <a:off x="10074799" y="198338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81360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24B205-B8BC-54B0-5782-17137C279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831" y="646805"/>
            <a:ext cx="3600860" cy="999067"/>
          </a:xfrm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FF9933"/>
                </a:solidFill>
                <a:latin typeface="+mn-lt"/>
              </a:rPr>
              <a:t>Sürveyans</a:t>
            </a:r>
            <a:endParaRPr lang="tr-TR" sz="5400" b="1" dirty="0">
              <a:solidFill>
                <a:srgbClr val="FF9933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842A50-E4CC-7C25-71CC-F8E447D0D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582" y="1324251"/>
            <a:ext cx="10189922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rgbClr val="000000"/>
                </a:solidFill>
              </a:rPr>
              <a:t>Doğrulayıcı Laboratuvar Kanıtı</a:t>
            </a:r>
          </a:p>
          <a:p>
            <a:r>
              <a:rPr lang="tr-TR" sz="2400" dirty="0">
                <a:solidFill>
                  <a:srgbClr val="000000"/>
                </a:solidFill>
              </a:rPr>
              <a:t>Kolonizasyon taraması amacıyla alınan bir sürüntü örneğinde </a:t>
            </a:r>
          </a:p>
          <a:p>
            <a:pPr algn="ctr"/>
            <a:r>
              <a:rPr lang="tr-TR" sz="2400" dirty="0">
                <a:solidFill>
                  <a:srgbClr val="000000"/>
                </a:solidFill>
              </a:rPr>
              <a:t>VEYA </a:t>
            </a:r>
          </a:p>
          <a:p>
            <a:r>
              <a:rPr lang="tr-TR" sz="2400" dirty="0">
                <a:solidFill>
                  <a:srgbClr val="000000"/>
                </a:solidFill>
              </a:rPr>
              <a:t>Tanı/ tedavi amaçlı normal bakım süreci sırasında alınan bir klinik örnekte; </a:t>
            </a:r>
          </a:p>
          <a:p>
            <a:endParaRPr lang="tr-TR" sz="2400" dirty="0">
              <a:solidFill>
                <a:srgbClr val="000000"/>
              </a:solidFill>
            </a:endParaRPr>
          </a:p>
          <a:p>
            <a:r>
              <a:rPr lang="tr-TR" sz="2400" dirty="0">
                <a:solidFill>
                  <a:srgbClr val="000000"/>
                </a:solidFill>
              </a:rPr>
              <a:t>kültür veya geçerliliği kabul edilmiş kültür dışı bir test kullanılarak </a:t>
            </a:r>
            <a:r>
              <a:rPr lang="tr-TR" sz="2400" i="1" dirty="0" err="1">
                <a:solidFill>
                  <a:srgbClr val="000000"/>
                </a:solidFill>
              </a:rPr>
              <a:t>C.auris</a:t>
            </a:r>
            <a:r>
              <a:rPr lang="tr-TR" sz="2400" i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'in tespiti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7FABF99-0EA3-B815-9319-5B2E544A84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985" r="19969"/>
          <a:stretch/>
        </p:blipFill>
        <p:spPr>
          <a:xfrm>
            <a:off x="9456732" y="183257"/>
            <a:ext cx="2039841" cy="13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78447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Geçmişe bakış">
  <a:themeElements>
    <a:clrScheme name="Özel 18">
      <a:dk1>
        <a:srgbClr val="0F4C76"/>
      </a:dk1>
      <a:lt1>
        <a:sysClr val="window" lastClr="FFFFFF"/>
      </a:lt1>
      <a:dk2>
        <a:srgbClr val="637052"/>
      </a:dk2>
      <a:lt2>
        <a:srgbClr val="CCDDEA"/>
      </a:lt2>
      <a:accent1>
        <a:srgbClr val="FF9933"/>
      </a:accent1>
      <a:accent2>
        <a:srgbClr val="660066"/>
      </a:accent2>
      <a:accent3>
        <a:srgbClr val="865640"/>
      </a:accent3>
      <a:accent4>
        <a:srgbClr val="9B8357"/>
      </a:accent4>
      <a:accent5>
        <a:srgbClr val="FF000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D3C2BBC-C7AC-43C3-876A-6F0E39870286}">
  <we:reference id="wa200001409" version="2.0.0.0" store="tr-TR" storeType="OMEX"/>
  <we:alternateReferences>
    <we:reference id="WA200001409" version="2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3212</TotalTime>
  <Words>2949</Words>
  <Application>Microsoft Office PowerPoint</Application>
  <PresentationFormat>Geniş ekran</PresentationFormat>
  <Paragraphs>309</Paragraphs>
  <Slides>47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47</vt:i4>
      </vt:variant>
    </vt:vector>
  </HeadingPairs>
  <TitlesOfParts>
    <vt:vector size="56" baseType="lpstr">
      <vt:lpstr>Aptos</vt:lpstr>
      <vt:lpstr>Arial</vt:lpstr>
      <vt:lpstr>BlinkMacSystemFont</vt:lpstr>
      <vt:lpstr>Calibri</vt:lpstr>
      <vt:lpstr>Calibri Light</vt:lpstr>
      <vt:lpstr>Inter</vt:lpstr>
      <vt:lpstr>Times New Roman</vt:lpstr>
      <vt:lpstr>Wingdings</vt:lpstr>
      <vt:lpstr>Geçmişe bakış</vt:lpstr>
      <vt:lpstr>PowerPoint Sunusu</vt:lpstr>
      <vt:lpstr>PowerPoint Sunusu</vt:lpstr>
      <vt:lpstr>Genel Bilgiler</vt:lpstr>
      <vt:lpstr>Genel Bilgiler</vt:lpstr>
      <vt:lpstr>Genel Bilgiler</vt:lpstr>
      <vt:lpstr>PowerPoint Sunusu</vt:lpstr>
      <vt:lpstr>Sürveyans</vt:lpstr>
      <vt:lpstr>Sürveyans</vt:lpstr>
      <vt:lpstr>Sürveyans</vt:lpstr>
      <vt:lpstr>Sürveyans</vt:lpstr>
      <vt:lpstr>Sürveyans</vt:lpstr>
      <vt:lpstr>Sürveyans</vt:lpstr>
      <vt:lpstr>PowerPoint Sunusu</vt:lpstr>
      <vt:lpstr>Laboratuvar Doğrulaması </vt:lpstr>
      <vt:lpstr>PowerPoint Sunusu</vt:lpstr>
      <vt:lpstr>Tarama</vt:lpstr>
      <vt:lpstr>Tarama</vt:lpstr>
      <vt:lpstr>Tarama</vt:lpstr>
      <vt:lpstr>Tarama</vt:lpstr>
      <vt:lpstr>Tarama</vt:lpstr>
      <vt:lpstr>Tarama</vt:lpstr>
      <vt:lpstr>Tarama</vt:lpstr>
      <vt:lpstr>Tarama</vt:lpstr>
      <vt:lpstr>Çevresel dezenfeksiyon</vt:lpstr>
      <vt:lpstr>PowerPoint Sunusu</vt:lpstr>
      <vt:lpstr>PowerPoint Sunusu</vt:lpstr>
      <vt:lpstr>Çevresel Temizlik/ Dezenfeksiyon  l ve tekrar kullanılabilir ekipmanlar</vt:lpstr>
      <vt:lpstr>İzolasyon Önlemleri</vt:lpstr>
      <vt:lpstr>İzolasyon Önlemleri</vt:lpstr>
      <vt:lpstr>İzolasyon Önlemleri</vt:lpstr>
      <vt:lpstr>İzolasyon Önlemlerinin Süresi  </vt:lpstr>
      <vt:lpstr>İzolasyon Önlemlerinin Süresi  </vt:lpstr>
      <vt:lpstr>Kurum İçi Hasta Transferi</vt:lpstr>
      <vt:lpstr>Kirli Çamaşırların Yönetimi</vt:lpstr>
      <vt:lpstr>Kirli Çamaşırların Yönetimi</vt:lpstr>
      <vt:lpstr>Kirli Çamaşırların Yönetimi</vt:lpstr>
      <vt:lpstr>Şüpheli Örneklerin Transferi</vt:lpstr>
      <vt:lpstr>Taburculuk Sonrası Hasta Bakımı Hemodiyaliz Üniteleri </vt:lpstr>
      <vt:lpstr>   Taburculuk Sonrası Hasta Bakımı Evde Sağlık Hizmetleri</vt:lpstr>
      <vt:lpstr>Salgın Yönetimi</vt:lpstr>
      <vt:lpstr>Salgın Yönetimi</vt:lpstr>
      <vt:lpstr>Salgın Yönetimi</vt:lpstr>
      <vt:lpstr>Salgın Yönetimi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Aydın Alber Yüce</dc:creator>
  <cp:lastModifiedBy>Aydın Alber Yüce</cp:lastModifiedBy>
  <cp:revision>54</cp:revision>
  <dcterms:created xsi:type="dcterms:W3CDTF">2025-04-28T15:34:52Z</dcterms:created>
  <dcterms:modified xsi:type="dcterms:W3CDTF">2025-06-01T13:38:33Z</dcterms:modified>
</cp:coreProperties>
</file>